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48" r:id="rId5"/>
  </p:sldMasterIdLst>
  <p:notesMasterIdLst>
    <p:notesMasterId r:id="rId19"/>
  </p:notesMasterIdLst>
  <p:sldIdLst>
    <p:sldId id="305" r:id="rId6"/>
    <p:sldId id="313" r:id="rId7"/>
    <p:sldId id="314" r:id="rId8"/>
    <p:sldId id="315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</p:sldIdLst>
  <p:sldSz cx="12192000" cy="685800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3293"/>
    <a:srgbClr val="1B71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0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49B128-3FD2-47CB-9C0E-BFA34D8F3746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994DE0-906B-41A2-B78F-DABA5FE1F7B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4CA72C8-0DE1-4977-A261-BB704E2E6EFF}" type="parTrans" cxnId="{8F9CE494-8DB5-49F5-877E-A15402526856}">
      <dgm:prSet/>
      <dgm:spPr/>
      <dgm:t>
        <a:bodyPr/>
        <a:lstStyle/>
        <a:p>
          <a:endParaRPr lang="en-US"/>
        </a:p>
      </dgm:t>
    </dgm:pt>
    <dgm:pt modelId="{6613990D-0910-4F12-B2E9-784FB9541AE5}" type="sibTrans" cxnId="{8F9CE494-8DB5-49F5-877E-A15402526856}">
      <dgm:prSet/>
      <dgm:spPr/>
      <dgm:t>
        <a:bodyPr/>
        <a:lstStyle/>
        <a:p>
          <a:endParaRPr lang="en-US"/>
        </a:p>
      </dgm:t>
    </dgm:pt>
    <dgm:pt modelId="{8D2312F4-6E26-49E1-8091-174E2298862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/>
            <a:t>Broken Funding Systems </a:t>
          </a:r>
          <a:r>
            <a:rPr lang="en-US" sz="1800"/>
            <a:t>Complex, short-term funding that doesn’t reflect community priorities.</a:t>
          </a:r>
          <a:br>
            <a:rPr lang="en-US" sz="1800"/>
          </a:br>
          <a:endParaRPr lang="en-US" sz="1800"/>
        </a:p>
      </dgm:t>
    </dgm:pt>
    <dgm:pt modelId="{208BE044-5115-47E9-84F0-6DAD9716E1D8}" type="parTrans" cxnId="{174E2D4A-83BA-44EF-8C2D-70707E6BD665}">
      <dgm:prSet/>
      <dgm:spPr/>
      <dgm:t>
        <a:bodyPr/>
        <a:lstStyle/>
        <a:p>
          <a:endParaRPr lang="en-US"/>
        </a:p>
      </dgm:t>
    </dgm:pt>
    <dgm:pt modelId="{4CE0D7DB-3561-4A5A-85E2-74222F0A952E}" type="sibTrans" cxnId="{174E2D4A-83BA-44EF-8C2D-70707E6BD665}">
      <dgm:prSet/>
      <dgm:spPr/>
      <dgm:t>
        <a:bodyPr/>
        <a:lstStyle/>
        <a:p>
          <a:endParaRPr lang="en-US"/>
        </a:p>
      </dgm:t>
    </dgm:pt>
    <dgm:pt modelId="{D3F446C7-EF5C-4CA5-ADAA-1F8F8C8DE0B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/>
            <a:t>Culture and Power </a:t>
          </a:r>
          <a:r>
            <a:rPr lang="en-US" sz="1800"/>
            <a:t>Small organisations are often excluded from decision-making and strategic planning.</a:t>
          </a:r>
          <a:br>
            <a:rPr lang="en-US" sz="1800"/>
          </a:br>
          <a:endParaRPr lang="en-US" sz="1800"/>
        </a:p>
      </dgm:t>
    </dgm:pt>
    <dgm:pt modelId="{53752431-D99D-44F5-A8CC-1660F0331B0B}" type="parTrans" cxnId="{4F1D6F22-0022-4047-AF0E-829DA5F53B85}">
      <dgm:prSet/>
      <dgm:spPr/>
      <dgm:t>
        <a:bodyPr/>
        <a:lstStyle/>
        <a:p>
          <a:endParaRPr lang="en-US"/>
        </a:p>
      </dgm:t>
    </dgm:pt>
    <dgm:pt modelId="{D129BA2B-6058-490C-9E60-CF9E57010AF4}" type="sibTrans" cxnId="{4F1D6F22-0022-4047-AF0E-829DA5F53B85}">
      <dgm:prSet/>
      <dgm:spPr/>
      <dgm:t>
        <a:bodyPr/>
        <a:lstStyle/>
        <a:p>
          <a:endParaRPr lang="en-US"/>
        </a:p>
      </dgm:t>
    </dgm:pt>
    <dgm:pt modelId="{4E01F26A-0596-44ED-AF26-B08F460DB18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/>
            <a:t>Practical Support Gaps </a:t>
          </a:r>
          <a:br>
            <a:rPr lang="en-US" sz="1800" b="1"/>
          </a:br>
          <a:r>
            <a:rPr lang="en-US" sz="1800"/>
            <a:t>Limited access to infrastructure, training, and digital tools that works for the small charities.</a:t>
          </a:r>
          <a:br>
            <a:rPr lang="en-US" sz="1800"/>
          </a:br>
          <a:endParaRPr lang="en-US" sz="1800"/>
        </a:p>
      </dgm:t>
    </dgm:pt>
    <dgm:pt modelId="{53B53790-ECF2-4E01-AFC7-E5BEEACC578E}" type="parTrans" cxnId="{2E2D5E0F-84F9-48F3-8CF0-BDB2640631FC}">
      <dgm:prSet/>
      <dgm:spPr/>
      <dgm:t>
        <a:bodyPr/>
        <a:lstStyle/>
        <a:p>
          <a:endParaRPr lang="en-US"/>
        </a:p>
      </dgm:t>
    </dgm:pt>
    <dgm:pt modelId="{4E0694B5-8831-4B50-A978-89D1C37BC2C2}" type="sibTrans" cxnId="{2E2D5E0F-84F9-48F3-8CF0-BDB2640631FC}">
      <dgm:prSet/>
      <dgm:spPr/>
      <dgm:t>
        <a:bodyPr/>
        <a:lstStyle/>
        <a:p>
          <a:endParaRPr lang="en-US"/>
        </a:p>
      </dgm:t>
    </dgm:pt>
    <dgm:pt modelId="{18A1D6AA-1EF9-40B8-872E-C1170818DE3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/>
            <a:t>Policy and Advocacy </a:t>
          </a:r>
          <a:br>
            <a:rPr lang="en-US" sz="1800"/>
          </a:br>
          <a:r>
            <a:rPr lang="en-US" sz="1800"/>
            <a:t>Small voices are underrepresented, and leaders face burnout and isolation.</a:t>
          </a:r>
        </a:p>
      </dgm:t>
    </dgm:pt>
    <dgm:pt modelId="{CA8D1FB8-B3A2-4005-8E9A-03C450325FDE}" type="parTrans" cxnId="{EA9A8D6C-B9D0-4CA9-9C03-15BBB0A9F663}">
      <dgm:prSet/>
      <dgm:spPr/>
      <dgm:t>
        <a:bodyPr/>
        <a:lstStyle/>
        <a:p>
          <a:endParaRPr lang="en-US"/>
        </a:p>
      </dgm:t>
    </dgm:pt>
    <dgm:pt modelId="{8624A9BE-8A36-43EB-8710-6CC206540DA4}" type="sibTrans" cxnId="{EA9A8D6C-B9D0-4CA9-9C03-15BBB0A9F663}">
      <dgm:prSet/>
      <dgm:spPr/>
      <dgm:t>
        <a:bodyPr/>
        <a:lstStyle/>
        <a:p>
          <a:endParaRPr lang="en-US"/>
        </a:p>
      </dgm:t>
    </dgm:pt>
    <dgm:pt modelId="{49B89436-B74E-460D-8C67-1487FB849380}" type="pres">
      <dgm:prSet presAssocID="{2349B128-3FD2-47CB-9C0E-BFA34D8F3746}" presName="root" presStyleCnt="0">
        <dgm:presLayoutVars>
          <dgm:dir/>
          <dgm:resizeHandles val="exact"/>
        </dgm:presLayoutVars>
      </dgm:prSet>
      <dgm:spPr/>
    </dgm:pt>
    <dgm:pt modelId="{AC37FB4A-000C-4D34-AA66-4B7AEE6B2C16}" type="pres">
      <dgm:prSet presAssocID="{4F994DE0-906B-41A2-B78F-DABA5FE1F7B3}" presName="compNode" presStyleCnt="0"/>
      <dgm:spPr/>
    </dgm:pt>
    <dgm:pt modelId="{A3D026DE-F405-449D-B4ED-E3873D879D6F}" type="pres">
      <dgm:prSet presAssocID="{4F994DE0-906B-41A2-B78F-DABA5FE1F7B3}" presName="iconRect" presStyleLbl="node1" presStyleIdx="0" presStyleCnt="5" custLinFactX="609723" custLinFactNeighborX="700000" custLinFactNeighborY="-49367"/>
      <dgm:spPr>
        <a:solidFill>
          <a:schemeClr val="bg1"/>
        </a:solidFill>
      </dgm:spPr>
    </dgm:pt>
    <dgm:pt modelId="{79BAA789-5912-4A22-9313-9920D6893FA5}" type="pres">
      <dgm:prSet presAssocID="{4F994DE0-906B-41A2-B78F-DABA5FE1F7B3}" presName="spaceRect" presStyleCnt="0"/>
      <dgm:spPr/>
    </dgm:pt>
    <dgm:pt modelId="{459390B5-F5FE-4F8B-AE72-AFF73E33DF12}" type="pres">
      <dgm:prSet presAssocID="{4F994DE0-906B-41A2-B78F-DABA5FE1F7B3}" presName="textRect" presStyleLbl="revTx" presStyleIdx="0" presStyleCnt="5">
        <dgm:presLayoutVars>
          <dgm:chMax val="1"/>
          <dgm:chPref val="1"/>
        </dgm:presLayoutVars>
      </dgm:prSet>
      <dgm:spPr/>
    </dgm:pt>
    <dgm:pt modelId="{6C7A0413-8D4C-49AE-A3BF-B09B918336E2}" type="pres">
      <dgm:prSet presAssocID="{6613990D-0910-4F12-B2E9-784FB9541AE5}" presName="sibTrans" presStyleCnt="0"/>
      <dgm:spPr/>
    </dgm:pt>
    <dgm:pt modelId="{27C8D596-EFB7-451D-8B66-F97C8836DA0B}" type="pres">
      <dgm:prSet presAssocID="{8D2312F4-6E26-49E1-8091-174E22988629}" presName="compNode" presStyleCnt="0"/>
      <dgm:spPr/>
    </dgm:pt>
    <dgm:pt modelId="{45F6FEC9-4D68-447E-BE08-BA86ADF06E53}" type="pres">
      <dgm:prSet presAssocID="{8D2312F4-6E26-49E1-8091-174E22988629}" presName="iconRect" presStyleLbl="node1" presStyleIdx="1" presStyleCnt="5" custScaleX="118242" custScaleY="125938" custLinFactX="-100000" custLinFactNeighborX="-120343" custLinFactNeighborY="-3038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und with solid fill"/>
        </a:ext>
      </dgm:extLst>
    </dgm:pt>
    <dgm:pt modelId="{7E3A3428-EC6A-4261-ACC7-22A8938F43EE}" type="pres">
      <dgm:prSet presAssocID="{8D2312F4-6E26-49E1-8091-174E22988629}" presName="spaceRect" presStyleCnt="0"/>
      <dgm:spPr/>
    </dgm:pt>
    <dgm:pt modelId="{3C769151-D240-4541-A285-40BCE8519B5F}" type="pres">
      <dgm:prSet presAssocID="{8D2312F4-6E26-49E1-8091-174E22988629}" presName="textRect" presStyleLbl="revTx" presStyleIdx="1" presStyleCnt="5" custScaleX="167444" custLinFactX="-663" custLinFactNeighborX="-100000" custLinFactNeighborY="-24021">
        <dgm:presLayoutVars>
          <dgm:chMax val="1"/>
          <dgm:chPref val="1"/>
        </dgm:presLayoutVars>
      </dgm:prSet>
      <dgm:spPr/>
    </dgm:pt>
    <dgm:pt modelId="{2E3889D7-E75F-46AE-A472-361755F8CF5F}" type="pres">
      <dgm:prSet presAssocID="{4CE0D7DB-3561-4A5A-85E2-74222F0A952E}" presName="sibTrans" presStyleCnt="0"/>
      <dgm:spPr/>
    </dgm:pt>
    <dgm:pt modelId="{397C388C-19D0-463E-8678-51AB0C92F600}" type="pres">
      <dgm:prSet presAssocID="{D3F446C7-EF5C-4CA5-ADAA-1F8F8C8DE0BF}" presName="compNode" presStyleCnt="0"/>
      <dgm:spPr/>
    </dgm:pt>
    <dgm:pt modelId="{CC8DC7F0-92AA-4BBF-8AC2-1ABC67727F85}" type="pres">
      <dgm:prSet presAssocID="{D3F446C7-EF5C-4CA5-ADAA-1F8F8C8DE0BF}" presName="iconRect" presStyleLbl="node1" presStyleIdx="2" presStyleCnt="5" custScaleX="118242" custScaleY="125938" custLinFactX="-100000" custLinFactNeighborX="-124859" custLinFactNeighborY="-24650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682D6E0E-C329-4993-80A0-12F396725277}" type="pres">
      <dgm:prSet presAssocID="{D3F446C7-EF5C-4CA5-ADAA-1F8F8C8DE0BF}" presName="spaceRect" presStyleCnt="0"/>
      <dgm:spPr/>
    </dgm:pt>
    <dgm:pt modelId="{5665BB9C-C056-48EF-9B12-546CDC94C653}" type="pres">
      <dgm:prSet presAssocID="{D3F446C7-EF5C-4CA5-ADAA-1F8F8C8DE0BF}" presName="textRect" presStyleLbl="revTx" presStyleIdx="2" presStyleCnt="5" custScaleX="142236" custLinFactX="-435" custLinFactNeighborX="-100000" custLinFactNeighborY="-21382">
        <dgm:presLayoutVars>
          <dgm:chMax val="1"/>
          <dgm:chPref val="1"/>
        </dgm:presLayoutVars>
      </dgm:prSet>
      <dgm:spPr/>
    </dgm:pt>
    <dgm:pt modelId="{B601CC85-65E5-4170-86FE-B133BE6F632B}" type="pres">
      <dgm:prSet presAssocID="{D129BA2B-6058-490C-9E60-CF9E57010AF4}" presName="sibTrans" presStyleCnt="0"/>
      <dgm:spPr/>
    </dgm:pt>
    <dgm:pt modelId="{58B83DE3-25C0-48D0-B569-2B68696C3BAD}" type="pres">
      <dgm:prSet presAssocID="{4E01F26A-0596-44ED-AF26-B08F460DB18C}" presName="compNode" presStyleCnt="0"/>
      <dgm:spPr/>
    </dgm:pt>
    <dgm:pt modelId="{AF7F665B-0835-4891-BA09-CA355C5FD1B4}" type="pres">
      <dgm:prSet presAssocID="{4E01F26A-0596-44ED-AF26-B08F460DB18C}" presName="iconRect" presStyleLbl="node1" presStyleIdx="3" presStyleCnt="5" custScaleX="142574" custScaleY="125938" custLinFactX="-84714" custLinFactNeighborX="-100000" custLinFactNeighborY="-24650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47BBD32F-DA35-4C8B-9744-352202814918}" type="pres">
      <dgm:prSet presAssocID="{4E01F26A-0596-44ED-AF26-B08F460DB18C}" presName="spaceRect" presStyleCnt="0"/>
      <dgm:spPr/>
    </dgm:pt>
    <dgm:pt modelId="{28DE300F-B133-459A-9D0B-66B2A8AE57F4}" type="pres">
      <dgm:prSet presAssocID="{4E01F26A-0596-44ED-AF26-B08F460DB18C}" presName="textRect" presStyleLbl="revTx" presStyleIdx="3" presStyleCnt="5" custScaleX="166008" custLinFactNeighborX="-84633" custLinFactNeighborY="-21382">
        <dgm:presLayoutVars>
          <dgm:chMax val="1"/>
          <dgm:chPref val="1"/>
        </dgm:presLayoutVars>
      </dgm:prSet>
      <dgm:spPr/>
    </dgm:pt>
    <dgm:pt modelId="{6D720DEA-6C09-4E05-AF06-75299AA12699}" type="pres">
      <dgm:prSet presAssocID="{4E0694B5-8831-4B50-A978-89D1C37BC2C2}" presName="sibTrans" presStyleCnt="0"/>
      <dgm:spPr/>
    </dgm:pt>
    <dgm:pt modelId="{DF7105D5-82D9-4F5A-A7DC-C54D8AA59E26}" type="pres">
      <dgm:prSet presAssocID="{18A1D6AA-1EF9-40B8-872E-C1170818DE34}" presName="compNode" presStyleCnt="0"/>
      <dgm:spPr/>
    </dgm:pt>
    <dgm:pt modelId="{2577847A-0928-4F09-9633-0F672274BC46}" type="pres">
      <dgm:prSet presAssocID="{18A1D6AA-1EF9-40B8-872E-C1170818DE34}" presName="iconRect" presStyleLbl="node1" presStyleIdx="4" presStyleCnt="5" custScaleX="163500" custScaleY="125938" custLinFactX="-96339" custLinFactNeighborX="-100000" custLinFactNeighborY="-27231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17B68D0D-335B-4CAA-A175-1525F7C647C8}" type="pres">
      <dgm:prSet presAssocID="{18A1D6AA-1EF9-40B8-872E-C1170818DE34}" presName="spaceRect" presStyleCnt="0"/>
      <dgm:spPr/>
    </dgm:pt>
    <dgm:pt modelId="{E1E72E00-1C8B-472E-A885-1D6DCEA9EA2A}" type="pres">
      <dgm:prSet presAssocID="{18A1D6AA-1EF9-40B8-872E-C1170818DE34}" presName="textRect" presStyleLbl="revTx" presStyleIdx="4" presStyleCnt="5" custScaleX="168947" custLinFactNeighborX="-82732" custLinFactNeighborY="-22804">
        <dgm:presLayoutVars>
          <dgm:chMax val="1"/>
          <dgm:chPref val="1"/>
        </dgm:presLayoutVars>
      </dgm:prSet>
      <dgm:spPr/>
    </dgm:pt>
  </dgm:ptLst>
  <dgm:cxnLst>
    <dgm:cxn modelId="{2E2D5E0F-84F9-48F3-8CF0-BDB2640631FC}" srcId="{2349B128-3FD2-47CB-9C0E-BFA34D8F3746}" destId="{4E01F26A-0596-44ED-AF26-B08F460DB18C}" srcOrd="3" destOrd="0" parTransId="{53B53790-ECF2-4E01-AFC7-E5BEEACC578E}" sibTransId="{4E0694B5-8831-4B50-A978-89D1C37BC2C2}"/>
    <dgm:cxn modelId="{4F1D6F22-0022-4047-AF0E-829DA5F53B85}" srcId="{2349B128-3FD2-47CB-9C0E-BFA34D8F3746}" destId="{D3F446C7-EF5C-4CA5-ADAA-1F8F8C8DE0BF}" srcOrd="2" destOrd="0" parTransId="{53752431-D99D-44F5-A8CC-1660F0331B0B}" sibTransId="{D129BA2B-6058-490C-9E60-CF9E57010AF4}"/>
    <dgm:cxn modelId="{174E2D4A-83BA-44EF-8C2D-70707E6BD665}" srcId="{2349B128-3FD2-47CB-9C0E-BFA34D8F3746}" destId="{8D2312F4-6E26-49E1-8091-174E22988629}" srcOrd="1" destOrd="0" parTransId="{208BE044-5115-47E9-84F0-6DAD9716E1D8}" sibTransId="{4CE0D7DB-3561-4A5A-85E2-74222F0A952E}"/>
    <dgm:cxn modelId="{EA9A8D6C-B9D0-4CA9-9C03-15BBB0A9F663}" srcId="{2349B128-3FD2-47CB-9C0E-BFA34D8F3746}" destId="{18A1D6AA-1EF9-40B8-872E-C1170818DE34}" srcOrd="4" destOrd="0" parTransId="{CA8D1FB8-B3A2-4005-8E9A-03C450325FDE}" sibTransId="{8624A9BE-8A36-43EB-8710-6CC206540DA4}"/>
    <dgm:cxn modelId="{67FCD390-3415-4BD6-B2D3-2FE970ED2C74}" type="presOf" srcId="{4F994DE0-906B-41A2-B78F-DABA5FE1F7B3}" destId="{459390B5-F5FE-4F8B-AE72-AFF73E33DF12}" srcOrd="0" destOrd="0" presId="urn:microsoft.com/office/officeart/2018/2/layout/IconLabelList"/>
    <dgm:cxn modelId="{8F9CE494-8DB5-49F5-877E-A15402526856}" srcId="{2349B128-3FD2-47CB-9C0E-BFA34D8F3746}" destId="{4F994DE0-906B-41A2-B78F-DABA5FE1F7B3}" srcOrd="0" destOrd="0" parTransId="{04CA72C8-0DE1-4977-A261-BB704E2E6EFF}" sibTransId="{6613990D-0910-4F12-B2E9-784FB9541AE5}"/>
    <dgm:cxn modelId="{152E01A0-8280-458B-BAA4-6A44621B8E33}" type="presOf" srcId="{4E01F26A-0596-44ED-AF26-B08F460DB18C}" destId="{28DE300F-B133-459A-9D0B-66B2A8AE57F4}" srcOrd="0" destOrd="0" presId="urn:microsoft.com/office/officeart/2018/2/layout/IconLabelList"/>
    <dgm:cxn modelId="{989E5DBE-D9C1-41AC-B281-745F12FE9B40}" type="presOf" srcId="{D3F446C7-EF5C-4CA5-ADAA-1F8F8C8DE0BF}" destId="{5665BB9C-C056-48EF-9B12-546CDC94C653}" srcOrd="0" destOrd="0" presId="urn:microsoft.com/office/officeart/2018/2/layout/IconLabelList"/>
    <dgm:cxn modelId="{7F0E43C1-028F-483C-9528-7FF063098C3C}" type="presOf" srcId="{2349B128-3FD2-47CB-9C0E-BFA34D8F3746}" destId="{49B89436-B74E-460D-8C67-1487FB849380}" srcOrd="0" destOrd="0" presId="urn:microsoft.com/office/officeart/2018/2/layout/IconLabelList"/>
    <dgm:cxn modelId="{BE0697C6-04CE-4388-85D6-BBEAC549A847}" type="presOf" srcId="{8D2312F4-6E26-49E1-8091-174E22988629}" destId="{3C769151-D240-4541-A285-40BCE8519B5F}" srcOrd="0" destOrd="0" presId="urn:microsoft.com/office/officeart/2018/2/layout/IconLabelList"/>
    <dgm:cxn modelId="{2DDA36D9-D041-491A-B59D-A82FC983218B}" type="presOf" srcId="{18A1D6AA-1EF9-40B8-872E-C1170818DE34}" destId="{E1E72E00-1C8B-472E-A885-1D6DCEA9EA2A}" srcOrd="0" destOrd="0" presId="urn:microsoft.com/office/officeart/2018/2/layout/IconLabelList"/>
    <dgm:cxn modelId="{892BAF5E-0782-46D1-AD68-EFB2ECD1FABF}" type="presParOf" srcId="{49B89436-B74E-460D-8C67-1487FB849380}" destId="{AC37FB4A-000C-4D34-AA66-4B7AEE6B2C16}" srcOrd="0" destOrd="0" presId="urn:microsoft.com/office/officeart/2018/2/layout/IconLabelList"/>
    <dgm:cxn modelId="{3C0210B6-9A87-4C3F-98DB-6BD5698DCDAE}" type="presParOf" srcId="{AC37FB4A-000C-4D34-AA66-4B7AEE6B2C16}" destId="{A3D026DE-F405-449D-B4ED-E3873D879D6F}" srcOrd="0" destOrd="0" presId="urn:microsoft.com/office/officeart/2018/2/layout/IconLabelList"/>
    <dgm:cxn modelId="{097B93DD-E70A-4480-9361-BC9B47629330}" type="presParOf" srcId="{AC37FB4A-000C-4D34-AA66-4B7AEE6B2C16}" destId="{79BAA789-5912-4A22-9313-9920D6893FA5}" srcOrd="1" destOrd="0" presId="urn:microsoft.com/office/officeart/2018/2/layout/IconLabelList"/>
    <dgm:cxn modelId="{59A1FF75-103B-4D60-8B50-9967D899EBB3}" type="presParOf" srcId="{AC37FB4A-000C-4D34-AA66-4B7AEE6B2C16}" destId="{459390B5-F5FE-4F8B-AE72-AFF73E33DF12}" srcOrd="2" destOrd="0" presId="urn:microsoft.com/office/officeart/2018/2/layout/IconLabelList"/>
    <dgm:cxn modelId="{E91C4EA5-EAA3-45B4-92DD-E7FC8958BBA3}" type="presParOf" srcId="{49B89436-B74E-460D-8C67-1487FB849380}" destId="{6C7A0413-8D4C-49AE-A3BF-B09B918336E2}" srcOrd="1" destOrd="0" presId="urn:microsoft.com/office/officeart/2018/2/layout/IconLabelList"/>
    <dgm:cxn modelId="{F55388CB-50BB-4C7C-8AD8-7C23F06E852D}" type="presParOf" srcId="{49B89436-B74E-460D-8C67-1487FB849380}" destId="{27C8D596-EFB7-451D-8B66-F97C8836DA0B}" srcOrd="2" destOrd="0" presId="urn:microsoft.com/office/officeart/2018/2/layout/IconLabelList"/>
    <dgm:cxn modelId="{566AB9AC-3D3E-4AC7-B9C5-E1D6569A1AAC}" type="presParOf" srcId="{27C8D596-EFB7-451D-8B66-F97C8836DA0B}" destId="{45F6FEC9-4D68-447E-BE08-BA86ADF06E53}" srcOrd="0" destOrd="0" presId="urn:microsoft.com/office/officeart/2018/2/layout/IconLabelList"/>
    <dgm:cxn modelId="{59BE5916-801D-475C-8B6C-2854BE4AAE14}" type="presParOf" srcId="{27C8D596-EFB7-451D-8B66-F97C8836DA0B}" destId="{7E3A3428-EC6A-4261-ACC7-22A8938F43EE}" srcOrd="1" destOrd="0" presId="urn:microsoft.com/office/officeart/2018/2/layout/IconLabelList"/>
    <dgm:cxn modelId="{1F03D521-6E50-4F27-BB7B-74AC0E3F5BC9}" type="presParOf" srcId="{27C8D596-EFB7-451D-8B66-F97C8836DA0B}" destId="{3C769151-D240-4541-A285-40BCE8519B5F}" srcOrd="2" destOrd="0" presId="urn:microsoft.com/office/officeart/2018/2/layout/IconLabelList"/>
    <dgm:cxn modelId="{90D0A4DF-C1E2-4F25-9933-208F993E79C0}" type="presParOf" srcId="{49B89436-B74E-460D-8C67-1487FB849380}" destId="{2E3889D7-E75F-46AE-A472-361755F8CF5F}" srcOrd="3" destOrd="0" presId="urn:microsoft.com/office/officeart/2018/2/layout/IconLabelList"/>
    <dgm:cxn modelId="{9EBCCA7D-79E8-4017-8135-6FD8F2C9A6B8}" type="presParOf" srcId="{49B89436-B74E-460D-8C67-1487FB849380}" destId="{397C388C-19D0-463E-8678-51AB0C92F600}" srcOrd="4" destOrd="0" presId="urn:microsoft.com/office/officeart/2018/2/layout/IconLabelList"/>
    <dgm:cxn modelId="{40835768-B5AC-41BD-A377-11D6DCEA79D6}" type="presParOf" srcId="{397C388C-19D0-463E-8678-51AB0C92F600}" destId="{CC8DC7F0-92AA-4BBF-8AC2-1ABC67727F85}" srcOrd="0" destOrd="0" presId="urn:microsoft.com/office/officeart/2018/2/layout/IconLabelList"/>
    <dgm:cxn modelId="{BA3E703C-DD9B-47A6-8A99-6762DC2D7BFA}" type="presParOf" srcId="{397C388C-19D0-463E-8678-51AB0C92F600}" destId="{682D6E0E-C329-4993-80A0-12F396725277}" srcOrd="1" destOrd="0" presId="urn:microsoft.com/office/officeart/2018/2/layout/IconLabelList"/>
    <dgm:cxn modelId="{990283ED-4F76-4353-BBEC-6AC0A3CF11C3}" type="presParOf" srcId="{397C388C-19D0-463E-8678-51AB0C92F600}" destId="{5665BB9C-C056-48EF-9B12-546CDC94C653}" srcOrd="2" destOrd="0" presId="urn:microsoft.com/office/officeart/2018/2/layout/IconLabelList"/>
    <dgm:cxn modelId="{12C98D28-075D-42D8-A0D1-AD1C11876D39}" type="presParOf" srcId="{49B89436-B74E-460D-8C67-1487FB849380}" destId="{B601CC85-65E5-4170-86FE-B133BE6F632B}" srcOrd="5" destOrd="0" presId="urn:microsoft.com/office/officeart/2018/2/layout/IconLabelList"/>
    <dgm:cxn modelId="{46883B32-26E4-4BBC-8F47-8D0E911E7F62}" type="presParOf" srcId="{49B89436-B74E-460D-8C67-1487FB849380}" destId="{58B83DE3-25C0-48D0-B569-2B68696C3BAD}" srcOrd="6" destOrd="0" presId="urn:microsoft.com/office/officeart/2018/2/layout/IconLabelList"/>
    <dgm:cxn modelId="{2A6C981E-3D83-448A-AD07-3D83EFC44A64}" type="presParOf" srcId="{58B83DE3-25C0-48D0-B569-2B68696C3BAD}" destId="{AF7F665B-0835-4891-BA09-CA355C5FD1B4}" srcOrd="0" destOrd="0" presId="urn:microsoft.com/office/officeart/2018/2/layout/IconLabelList"/>
    <dgm:cxn modelId="{C5D67F53-C02F-4A63-A478-59E71B6E3B1F}" type="presParOf" srcId="{58B83DE3-25C0-48D0-B569-2B68696C3BAD}" destId="{47BBD32F-DA35-4C8B-9744-352202814918}" srcOrd="1" destOrd="0" presId="urn:microsoft.com/office/officeart/2018/2/layout/IconLabelList"/>
    <dgm:cxn modelId="{C472FA51-214A-4674-8AE3-90C7A8F130DB}" type="presParOf" srcId="{58B83DE3-25C0-48D0-B569-2B68696C3BAD}" destId="{28DE300F-B133-459A-9D0B-66B2A8AE57F4}" srcOrd="2" destOrd="0" presId="urn:microsoft.com/office/officeart/2018/2/layout/IconLabelList"/>
    <dgm:cxn modelId="{7B491E82-BAE0-4635-AD79-BC1B93219083}" type="presParOf" srcId="{49B89436-B74E-460D-8C67-1487FB849380}" destId="{6D720DEA-6C09-4E05-AF06-75299AA12699}" srcOrd="7" destOrd="0" presId="urn:microsoft.com/office/officeart/2018/2/layout/IconLabelList"/>
    <dgm:cxn modelId="{9013D829-270A-43F7-A74A-7D55CC512BE8}" type="presParOf" srcId="{49B89436-B74E-460D-8C67-1487FB849380}" destId="{DF7105D5-82D9-4F5A-A7DC-C54D8AA59E26}" srcOrd="8" destOrd="0" presId="urn:microsoft.com/office/officeart/2018/2/layout/IconLabelList"/>
    <dgm:cxn modelId="{C7777352-514E-4AB6-B304-F1906E072B98}" type="presParOf" srcId="{DF7105D5-82D9-4F5A-A7DC-C54D8AA59E26}" destId="{2577847A-0928-4F09-9633-0F672274BC46}" srcOrd="0" destOrd="0" presId="urn:microsoft.com/office/officeart/2018/2/layout/IconLabelList"/>
    <dgm:cxn modelId="{6DD0DFA0-A206-401C-8DCF-0D7DB10F2714}" type="presParOf" srcId="{DF7105D5-82D9-4F5A-A7DC-C54D8AA59E26}" destId="{17B68D0D-335B-4CAA-A175-1525F7C647C8}" srcOrd="1" destOrd="0" presId="urn:microsoft.com/office/officeart/2018/2/layout/IconLabelList"/>
    <dgm:cxn modelId="{3478AC2E-3352-431B-B1B7-4996DD77D816}" type="presParOf" srcId="{DF7105D5-82D9-4F5A-A7DC-C54D8AA59E26}" destId="{E1E72E00-1C8B-472E-A885-1D6DCEA9EA2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B97461-4622-457B-B73C-CA6ED09C2B2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1987DF-59A1-43C9-AB08-F0D448657CD8}">
      <dgm:prSet custT="1"/>
      <dgm:spPr/>
      <dgm:t>
        <a:bodyPr/>
        <a:lstStyle/>
        <a:p>
          <a:pPr algn="l"/>
          <a:r>
            <a:rPr lang="en-US" sz="2400"/>
            <a:t>Funding is becoming more scarce.</a:t>
          </a:r>
          <a:br>
            <a:rPr lang="en-US" sz="2400"/>
          </a:br>
          <a:r>
            <a:rPr lang="en-US" sz="2400"/>
            <a:t> </a:t>
          </a:r>
          <a:br>
            <a:rPr lang="en-US" sz="2400"/>
          </a:br>
          <a:r>
            <a:rPr lang="en-US" sz="2400"/>
            <a:t>To </a:t>
          </a:r>
          <a:r>
            <a:rPr lang="en-US" sz="2400" err="1"/>
            <a:t>maximise</a:t>
          </a:r>
          <a:r>
            <a:rPr lang="en-US" sz="2400"/>
            <a:t> power to communities so they can thrive in Wandsworth:</a:t>
          </a:r>
        </a:p>
      </dgm:t>
    </dgm:pt>
    <dgm:pt modelId="{D7665274-121D-4B9C-9DC8-45331B3BCC57}" type="parTrans" cxnId="{1724C4A7-76C7-485B-AC77-1EFDC405BCEB}">
      <dgm:prSet/>
      <dgm:spPr/>
      <dgm:t>
        <a:bodyPr/>
        <a:lstStyle/>
        <a:p>
          <a:endParaRPr lang="en-US" sz="2400"/>
        </a:p>
      </dgm:t>
    </dgm:pt>
    <dgm:pt modelId="{E606839E-6A2A-4A8E-ABA5-A2BF3CB9E573}" type="sibTrans" cxnId="{1724C4A7-76C7-485B-AC77-1EFDC405BCEB}">
      <dgm:prSet/>
      <dgm:spPr/>
      <dgm:t>
        <a:bodyPr/>
        <a:lstStyle/>
        <a:p>
          <a:endParaRPr lang="en-US" sz="2400"/>
        </a:p>
      </dgm:t>
    </dgm:pt>
    <dgm:pt modelId="{4670C169-34EF-4CEF-A9CE-91CE502B7528}">
      <dgm:prSet custT="1"/>
      <dgm:spPr/>
      <dgm:t>
        <a:bodyPr/>
        <a:lstStyle/>
        <a:p>
          <a:r>
            <a:rPr lang="en-US" sz="2400"/>
            <a:t>Create collaborative platforms  and ensure small organisations shape strategy and delivery.</a:t>
          </a:r>
        </a:p>
      </dgm:t>
    </dgm:pt>
    <dgm:pt modelId="{2BE811F0-0E27-42D8-909B-344B659F25D3}" type="parTrans" cxnId="{A2D81FFD-2BFA-4498-80BE-2CB2BF92433C}">
      <dgm:prSet/>
      <dgm:spPr/>
      <dgm:t>
        <a:bodyPr/>
        <a:lstStyle/>
        <a:p>
          <a:endParaRPr lang="en-US" sz="2400"/>
        </a:p>
      </dgm:t>
    </dgm:pt>
    <dgm:pt modelId="{C10AF709-0B77-43C5-8BBC-F74DB6B90E48}" type="sibTrans" cxnId="{A2D81FFD-2BFA-4498-80BE-2CB2BF92433C}">
      <dgm:prSet/>
      <dgm:spPr/>
      <dgm:t>
        <a:bodyPr/>
        <a:lstStyle/>
        <a:p>
          <a:endParaRPr lang="en-US" sz="2400"/>
        </a:p>
      </dgm:t>
    </dgm:pt>
    <dgm:pt modelId="{A29D10E2-34DD-46B7-AD45-624ADF3CEBCD}">
      <dgm:prSet custT="1"/>
      <dgm:spPr/>
      <dgm:t>
        <a:bodyPr/>
        <a:lstStyle/>
        <a:p>
          <a:r>
            <a:rPr lang="en-US" sz="2400"/>
            <a:t>Integrate small charities as co-producers of care.</a:t>
          </a:r>
        </a:p>
      </dgm:t>
    </dgm:pt>
    <dgm:pt modelId="{0612EAAD-77F9-41B1-90BF-00C7129B0D33}" type="parTrans" cxnId="{96EDC23F-5E9F-4683-8E73-6291C224C9B9}">
      <dgm:prSet/>
      <dgm:spPr/>
      <dgm:t>
        <a:bodyPr/>
        <a:lstStyle/>
        <a:p>
          <a:endParaRPr lang="en-US" sz="2400"/>
        </a:p>
      </dgm:t>
    </dgm:pt>
    <dgm:pt modelId="{DD968D26-B913-4855-9580-68B4998D6471}" type="sibTrans" cxnId="{96EDC23F-5E9F-4683-8E73-6291C224C9B9}">
      <dgm:prSet/>
      <dgm:spPr/>
      <dgm:t>
        <a:bodyPr/>
        <a:lstStyle/>
        <a:p>
          <a:endParaRPr lang="en-US" sz="2400"/>
        </a:p>
      </dgm:t>
    </dgm:pt>
    <dgm:pt modelId="{D256DAF0-86B1-451D-9E1F-47EFA6C0A8F4}">
      <dgm:prSet custT="1"/>
      <dgm:spPr/>
      <dgm:t>
        <a:bodyPr/>
        <a:lstStyle/>
        <a:p>
          <a:r>
            <a:rPr lang="en-US" sz="2400"/>
            <a:t>Reform funding models to offer core, long-term support.</a:t>
          </a:r>
        </a:p>
      </dgm:t>
    </dgm:pt>
    <dgm:pt modelId="{F1928BBB-EFDC-47EF-A0F3-9907EA68ECB9}" type="parTrans" cxnId="{4D1584ED-B478-4EBB-9776-3FE4186A0B44}">
      <dgm:prSet/>
      <dgm:spPr/>
      <dgm:t>
        <a:bodyPr/>
        <a:lstStyle/>
        <a:p>
          <a:endParaRPr lang="en-US" sz="2400"/>
        </a:p>
      </dgm:t>
    </dgm:pt>
    <dgm:pt modelId="{E7A2C686-501D-4F90-B7BA-4346AFA8A3B0}" type="sibTrans" cxnId="{4D1584ED-B478-4EBB-9776-3FE4186A0B44}">
      <dgm:prSet/>
      <dgm:spPr/>
      <dgm:t>
        <a:bodyPr/>
        <a:lstStyle/>
        <a:p>
          <a:endParaRPr lang="en-US" sz="2400"/>
        </a:p>
      </dgm:t>
    </dgm:pt>
    <dgm:pt modelId="{D42526B2-228F-46D3-8160-5F13850A6A89}">
      <dgm:prSet custT="1"/>
      <dgm:spPr/>
      <dgm:t>
        <a:bodyPr/>
        <a:lstStyle/>
        <a:p>
          <a:r>
            <a:rPr lang="en-US" sz="2400"/>
            <a:t>Invest in infrastructure and leadership development for small organisations.</a:t>
          </a:r>
        </a:p>
      </dgm:t>
    </dgm:pt>
    <dgm:pt modelId="{39045472-72D4-4A35-9B88-90DB109C1CC2}" type="parTrans" cxnId="{B7805DF0-1145-47FD-9100-74D5AD33DDEC}">
      <dgm:prSet/>
      <dgm:spPr/>
      <dgm:t>
        <a:bodyPr/>
        <a:lstStyle/>
        <a:p>
          <a:endParaRPr lang="en-US" sz="2400"/>
        </a:p>
      </dgm:t>
    </dgm:pt>
    <dgm:pt modelId="{5AF1E04F-1038-44CD-B79D-A01111E0383D}" type="sibTrans" cxnId="{B7805DF0-1145-47FD-9100-74D5AD33DDEC}">
      <dgm:prSet/>
      <dgm:spPr/>
      <dgm:t>
        <a:bodyPr/>
        <a:lstStyle/>
        <a:p>
          <a:endParaRPr lang="en-US" sz="2400"/>
        </a:p>
      </dgm:t>
    </dgm:pt>
    <dgm:pt modelId="{1B83AA1C-C7AA-420C-A17A-167D88F8662D}">
      <dgm:prSet custT="1"/>
      <dgm:spPr/>
      <dgm:t>
        <a:bodyPr/>
        <a:lstStyle/>
        <a:p>
          <a:r>
            <a:rPr lang="en-US" sz="2400"/>
            <a:t>Champion mental health and wellbeing support for community leaders.</a:t>
          </a:r>
        </a:p>
      </dgm:t>
    </dgm:pt>
    <dgm:pt modelId="{CF9B3100-81F2-4DF5-B302-B81150E8E53E}" type="parTrans" cxnId="{87F9AE93-3BA5-4D73-B261-8CB86CC6C541}">
      <dgm:prSet/>
      <dgm:spPr/>
      <dgm:t>
        <a:bodyPr/>
        <a:lstStyle/>
        <a:p>
          <a:endParaRPr lang="en-US" sz="2400"/>
        </a:p>
      </dgm:t>
    </dgm:pt>
    <dgm:pt modelId="{66ADCCCC-1221-4A4F-B86E-7556A72D11E7}" type="sibTrans" cxnId="{87F9AE93-3BA5-4D73-B261-8CB86CC6C541}">
      <dgm:prSet/>
      <dgm:spPr/>
      <dgm:t>
        <a:bodyPr/>
        <a:lstStyle/>
        <a:p>
          <a:endParaRPr lang="en-US" sz="2400"/>
        </a:p>
      </dgm:t>
    </dgm:pt>
    <dgm:pt modelId="{386D12D6-3A49-4856-A800-F457CCC607A4}">
      <dgm:prSet custT="1"/>
      <dgm:spPr/>
      <dgm:t>
        <a:bodyPr/>
        <a:lstStyle/>
        <a:p>
          <a:r>
            <a:rPr lang="en-US" sz="2400"/>
            <a:t>Share and unlock community assets to improve access to space and resources.</a:t>
          </a:r>
        </a:p>
      </dgm:t>
    </dgm:pt>
    <dgm:pt modelId="{DA16A687-56F5-45FE-B40F-9E51D294B8A7}" type="parTrans" cxnId="{5AFE02EB-4FE2-4F9B-AC0B-D255BD008385}">
      <dgm:prSet/>
      <dgm:spPr/>
      <dgm:t>
        <a:bodyPr/>
        <a:lstStyle/>
        <a:p>
          <a:endParaRPr lang="en-US" sz="2400"/>
        </a:p>
      </dgm:t>
    </dgm:pt>
    <dgm:pt modelId="{31201C55-FDA0-4A48-9CBA-48DC9AEC0E71}" type="sibTrans" cxnId="{5AFE02EB-4FE2-4F9B-AC0B-D255BD008385}">
      <dgm:prSet/>
      <dgm:spPr/>
      <dgm:t>
        <a:bodyPr/>
        <a:lstStyle/>
        <a:p>
          <a:endParaRPr lang="en-US" sz="2400"/>
        </a:p>
      </dgm:t>
    </dgm:pt>
    <dgm:pt modelId="{D1E10E4C-09F8-4C84-B67B-680CAFCEE73B}">
      <dgm:prSet custT="1"/>
      <dgm:spPr/>
      <dgm:t>
        <a:bodyPr/>
        <a:lstStyle/>
        <a:p>
          <a:r>
            <a:rPr lang="en-US" sz="2400"/>
            <a:t>It’s about inclusion, redistributing power and unlocking the full potential of community-led change.</a:t>
          </a:r>
        </a:p>
      </dgm:t>
    </dgm:pt>
    <dgm:pt modelId="{0B432A18-166D-4A6C-A427-9D5D5DCBE6DB}" type="parTrans" cxnId="{69B3D3C4-8DB2-47F1-89C0-77D1DD5AC197}">
      <dgm:prSet/>
      <dgm:spPr/>
      <dgm:t>
        <a:bodyPr/>
        <a:lstStyle/>
        <a:p>
          <a:endParaRPr lang="en-US" sz="2400"/>
        </a:p>
      </dgm:t>
    </dgm:pt>
    <dgm:pt modelId="{B288BACF-6B16-4370-B34E-5B0D7B8D6081}" type="sibTrans" cxnId="{69B3D3C4-8DB2-47F1-89C0-77D1DD5AC197}">
      <dgm:prSet/>
      <dgm:spPr/>
      <dgm:t>
        <a:bodyPr/>
        <a:lstStyle/>
        <a:p>
          <a:endParaRPr lang="en-US" sz="2400"/>
        </a:p>
      </dgm:t>
    </dgm:pt>
    <dgm:pt modelId="{92B50D46-9868-45EF-A157-4F8E889739DC}" type="pres">
      <dgm:prSet presAssocID="{F8B97461-4622-457B-B73C-CA6ED09C2B20}" presName="vert0" presStyleCnt="0">
        <dgm:presLayoutVars>
          <dgm:dir/>
          <dgm:animOne val="branch"/>
          <dgm:animLvl val="lvl"/>
        </dgm:presLayoutVars>
      </dgm:prSet>
      <dgm:spPr/>
    </dgm:pt>
    <dgm:pt modelId="{7F777437-AA6B-4E3E-95A2-085C3E357964}" type="pres">
      <dgm:prSet presAssocID="{1E1987DF-59A1-43C9-AB08-F0D448657CD8}" presName="thickLine" presStyleLbl="alignNode1" presStyleIdx="0" presStyleCnt="1"/>
      <dgm:spPr/>
    </dgm:pt>
    <dgm:pt modelId="{ECB99C76-F9D5-4D83-8F0A-6825B30E9A2B}" type="pres">
      <dgm:prSet presAssocID="{1E1987DF-59A1-43C9-AB08-F0D448657CD8}" presName="horz1" presStyleCnt="0"/>
      <dgm:spPr/>
    </dgm:pt>
    <dgm:pt modelId="{1F23474D-B9B0-46BC-8690-ABC61A28B0D2}" type="pres">
      <dgm:prSet presAssocID="{1E1987DF-59A1-43C9-AB08-F0D448657CD8}" presName="tx1" presStyleLbl="revTx" presStyleIdx="0" presStyleCnt="8"/>
      <dgm:spPr/>
    </dgm:pt>
    <dgm:pt modelId="{D6F3189A-88D8-4A96-A4EC-6E5EF0100090}" type="pres">
      <dgm:prSet presAssocID="{1E1987DF-59A1-43C9-AB08-F0D448657CD8}" presName="vert1" presStyleCnt="0"/>
      <dgm:spPr/>
    </dgm:pt>
    <dgm:pt modelId="{5C399AE6-1930-46AE-A848-E38705E7A405}" type="pres">
      <dgm:prSet presAssocID="{4670C169-34EF-4CEF-A9CE-91CE502B7528}" presName="vertSpace2a" presStyleCnt="0"/>
      <dgm:spPr/>
    </dgm:pt>
    <dgm:pt modelId="{5AF8729C-C4ED-47DD-A635-10E62D804CAB}" type="pres">
      <dgm:prSet presAssocID="{4670C169-34EF-4CEF-A9CE-91CE502B7528}" presName="horz2" presStyleCnt="0"/>
      <dgm:spPr/>
    </dgm:pt>
    <dgm:pt modelId="{6D2EFF8F-45E3-4364-9138-CEAF3806CEC0}" type="pres">
      <dgm:prSet presAssocID="{4670C169-34EF-4CEF-A9CE-91CE502B7528}" presName="horzSpace2" presStyleCnt="0"/>
      <dgm:spPr/>
    </dgm:pt>
    <dgm:pt modelId="{B72DFD8A-3E5E-4BB6-A1BE-D7C153331552}" type="pres">
      <dgm:prSet presAssocID="{4670C169-34EF-4CEF-A9CE-91CE502B7528}" presName="tx2" presStyleLbl="revTx" presStyleIdx="1" presStyleCnt="8"/>
      <dgm:spPr/>
    </dgm:pt>
    <dgm:pt modelId="{08E87DF0-9E86-4162-9028-CA3FCC7B2326}" type="pres">
      <dgm:prSet presAssocID="{4670C169-34EF-4CEF-A9CE-91CE502B7528}" presName="vert2" presStyleCnt="0"/>
      <dgm:spPr/>
    </dgm:pt>
    <dgm:pt modelId="{BD1861A3-6C47-40B8-9D53-79C911C55D32}" type="pres">
      <dgm:prSet presAssocID="{4670C169-34EF-4CEF-A9CE-91CE502B7528}" presName="thinLine2b" presStyleLbl="callout" presStyleIdx="0" presStyleCnt="7" custLinFactY="100000" custLinFactNeighborY="190808"/>
      <dgm:spPr/>
    </dgm:pt>
    <dgm:pt modelId="{44376A97-B015-4100-8ED7-79B3A117E610}" type="pres">
      <dgm:prSet presAssocID="{4670C169-34EF-4CEF-A9CE-91CE502B7528}" presName="vertSpace2b" presStyleCnt="0"/>
      <dgm:spPr/>
    </dgm:pt>
    <dgm:pt modelId="{C4CA86DE-8B2A-4E71-ABF9-BAED6A4F9D82}" type="pres">
      <dgm:prSet presAssocID="{A29D10E2-34DD-46B7-AD45-624ADF3CEBCD}" presName="horz2" presStyleCnt="0"/>
      <dgm:spPr/>
    </dgm:pt>
    <dgm:pt modelId="{40F699AD-D87B-40D7-9824-9814BA188ABA}" type="pres">
      <dgm:prSet presAssocID="{A29D10E2-34DD-46B7-AD45-624ADF3CEBCD}" presName="horzSpace2" presStyleCnt="0"/>
      <dgm:spPr/>
    </dgm:pt>
    <dgm:pt modelId="{AE5079FA-FEC4-4B84-B3C0-FCAD2F706AD6}" type="pres">
      <dgm:prSet presAssocID="{A29D10E2-34DD-46B7-AD45-624ADF3CEBCD}" presName="tx2" presStyleLbl="revTx" presStyleIdx="2" presStyleCnt="8" custLinFactNeighborY="11340"/>
      <dgm:spPr/>
    </dgm:pt>
    <dgm:pt modelId="{37E3898B-C51D-437C-BCF4-29ABADDB1B91}" type="pres">
      <dgm:prSet presAssocID="{A29D10E2-34DD-46B7-AD45-624ADF3CEBCD}" presName="vert2" presStyleCnt="0"/>
      <dgm:spPr/>
    </dgm:pt>
    <dgm:pt modelId="{23953B6A-A672-4A4F-BFD2-64351DD02DBE}" type="pres">
      <dgm:prSet presAssocID="{A29D10E2-34DD-46B7-AD45-624ADF3CEBCD}" presName="thinLine2b" presStyleLbl="callout" presStyleIdx="1" presStyleCnt="7" custLinFactY="-93668" custLinFactNeighborY="-100000"/>
      <dgm:spPr/>
    </dgm:pt>
    <dgm:pt modelId="{1F636218-F63D-4BFF-BFE6-A250AA9E4D67}" type="pres">
      <dgm:prSet presAssocID="{A29D10E2-34DD-46B7-AD45-624ADF3CEBCD}" presName="vertSpace2b" presStyleCnt="0"/>
      <dgm:spPr/>
    </dgm:pt>
    <dgm:pt modelId="{92F684F1-89B4-46D4-8896-32B4FA4C2718}" type="pres">
      <dgm:prSet presAssocID="{D256DAF0-86B1-451D-9E1F-47EFA6C0A8F4}" presName="horz2" presStyleCnt="0"/>
      <dgm:spPr/>
    </dgm:pt>
    <dgm:pt modelId="{484C9262-045F-40D8-B6C5-26BE72899050}" type="pres">
      <dgm:prSet presAssocID="{D256DAF0-86B1-451D-9E1F-47EFA6C0A8F4}" presName="horzSpace2" presStyleCnt="0"/>
      <dgm:spPr/>
    </dgm:pt>
    <dgm:pt modelId="{040371A3-2B67-4D3D-804B-F95CC62D45FF}" type="pres">
      <dgm:prSet presAssocID="{D256DAF0-86B1-451D-9E1F-47EFA6C0A8F4}" presName="tx2" presStyleLbl="revTx" presStyleIdx="3" presStyleCnt="8"/>
      <dgm:spPr/>
    </dgm:pt>
    <dgm:pt modelId="{989F0951-C012-4748-A3E7-53A64853E9B2}" type="pres">
      <dgm:prSet presAssocID="{D256DAF0-86B1-451D-9E1F-47EFA6C0A8F4}" presName="vert2" presStyleCnt="0"/>
      <dgm:spPr/>
    </dgm:pt>
    <dgm:pt modelId="{CA3BCD47-8538-43BD-99E4-1C69ABD0706D}" type="pres">
      <dgm:prSet presAssocID="{D256DAF0-86B1-451D-9E1F-47EFA6C0A8F4}" presName="thinLine2b" presStyleLbl="callout" presStyleIdx="2" presStyleCnt="7" custLinFactY="-187336" custLinFactNeighborY="-200000"/>
      <dgm:spPr/>
    </dgm:pt>
    <dgm:pt modelId="{DD7A8601-4768-446D-B389-C39BB81E0CE2}" type="pres">
      <dgm:prSet presAssocID="{D256DAF0-86B1-451D-9E1F-47EFA6C0A8F4}" presName="vertSpace2b" presStyleCnt="0"/>
      <dgm:spPr/>
    </dgm:pt>
    <dgm:pt modelId="{6A57DF26-9BF6-4E88-8C0E-8CAA8C49BBAD}" type="pres">
      <dgm:prSet presAssocID="{D42526B2-228F-46D3-8160-5F13850A6A89}" presName="horz2" presStyleCnt="0"/>
      <dgm:spPr/>
    </dgm:pt>
    <dgm:pt modelId="{3AD409CF-FB7A-494C-8FF6-F576F3C58C78}" type="pres">
      <dgm:prSet presAssocID="{D42526B2-228F-46D3-8160-5F13850A6A89}" presName="horzSpace2" presStyleCnt="0"/>
      <dgm:spPr/>
    </dgm:pt>
    <dgm:pt modelId="{47B37F36-2B3D-47A2-904C-E98BEB6D4699}" type="pres">
      <dgm:prSet presAssocID="{D42526B2-228F-46D3-8160-5F13850A6A89}" presName="tx2" presStyleLbl="revTx" presStyleIdx="4" presStyleCnt="8" custLinFactNeighborY="-19440"/>
      <dgm:spPr/>
    </dgm:pt>
    <dgm:pt modelId="{F75E97DC-5D1F-43B6-BBEE-96497F319308}" type="pres">
      <dgm:prSet presAssocID="{D42526B2-228F-46D3-8160-5F13850A6A89}" presName="vert2" presStyleCnt="0"/>
      <dgm:spPr/>
    </dgm:pt>
    <dgm:pt modelId="{F3707683-F1A9-458B-B997-2A6BB77739C9}" type="pres">
      <dgm:prSet presAssocID="{D42526B2-228F-46D3-8160-5F13850A6A89}" presName="thinLine2b" presStyleLbl="callout" presStyleIdx="3" presStyleCnt="7" custLinFactNeighborY="0"/>
      <dgm:spPr/>
    </dgm:pt>
    <dgm:pt modelId="{964F45F6-0D04-4A6D-8F8C-FBC47E9189DB}" type="pres">
      <dgm:prSet presAssocID="{D42526B2-228F-46D3-8160-5F13850A6A89}" presName="vertSpace2b" presStyleCnt="0"/>
      <dgm:spPr/>
    </dgm:pt>
    <dgm:pt modelId="{F1FE3060-1F0F-459C-A7F7-95E02CF82F90}" type="pres">
      <dgm:prSet presAssocID="{1B83AA1C-C7AA-420C-A17A-167D88F8662D}" presName="horz2" presStyleCnt="0"/>
      <dgm:spPr/>
    </dgm:pt>
    <dgm:pt modelId="{8DC6E135-9AB6-46C8-A2C6-9860A5A4FDC9}" type="pres">
      <dgm:prSet presAssocID="{1B83AA1C-C7AA-420C-A17A-167D88F8662D}" presName="horzSpace2" presStyleCnt="0"/>
      <dgm:spPr/>
    </dgm:pt>
    <dgm:pt modelId="{61DF1AD4-A295-4B7C-9C61-E1A504C4218F}" type="pres">
      <dgm:prSet presAssocID="{1B83AA1C-C7AA-420C-A17A-167D88F8662D}" presName="tx2" presStyleLbl="revTx" presStyleIdx="5" presStyleCnt="8" custLinFactNeighborY="-3240"/>
      <dgm:spPr/>
    </dgm:pt>
    <dgm:pt modelId="{40742D10-7E8D-4AA3-BEE0-362B54CAB052}" type="pres">
      <dgm:prSet presAssocID="{1B83AA1C-C7AA-420C-A17A-167D88F8662D}" presName="vert2" presStyleCnt="0"/>
      <dgm:spPr/>
    </dgm:pt>
    <dgm:pt modelId="{73161806-6AE3-4F7E-B7D1-6E85E931DA2D}" type="pres">
      <dgm:prSet presAssocID="{1B83AA1C-C7AA-420C-A17A-167D88F8662D}" presName="thinLine2b" presStyleLbl="callout" presStyleIdx="4" presStyleCnt="7"/>
      <dgm:spPr/>
    </dgm:pt>
    <dgm:pt modelId="{198F5E2D-CF44-46ED-850F-B39ED3333B32}" type="pres">
      <dgm:prSet presAssocID="{1B83AA1C-C7AA-420C-A17A-167D88F8662D}" presName="vertSpace2b" presStyleCnt="0"/>
      <dgm:spPr/>
    </dgm:pt>
    <dgm:pt modelId="{F061B0BF-8E5C-4334-9D2C-708739AD4709}" type="pres">
      <dgm:prSet presAssocID="{386D12D6-3A49-4856-A800-F457CCC607A4}" presName="horz2" presStyleCnt="0"/>
      <dgm:spPr/>
    </dgm:pt>
    <dgm:pt modelId="{B448FDE6-8D9A-4BD9-90D5-C22B0817851B}" type="pres">
      <dgm:prSet presAssocID="{386D12D6-3A49-4856-A800-F457CCC607A4}" presName="horzSpace2" presStyleCnt="0"/>
      <dgm:spPr/>
    </dgm:pt>
    <dgm:pt modelId="{92B31C22-394A-4995-9352-37BF8402B2C5}" type="pres">
      <dgm:prSet presAssocID="{386D12D6-3A49-4856-A800-F457CCC607A4}" presName="tx2" presStyleLbl="revTx" presStyleIdx="6" presStyleCnt="8" custLinFactNeighborY="-9720"/>
      <dgm:spPr/>
    </dgm:pt>
    <dgm:pt modelId="{2EDB9DCB-AD9F-4587-99ED-120177B8D756}" type="pres">
      <dgm:prSet presAssocID="{386D12D6-3A49-4856-A800-F457CCC607A4}" presName="vert2" presStyleCnt="0"/>
      <dgm:spPr/>
    </dgm:pt>
    <dgm:pt modelId="{0BDB307E-93E9-4C82-B4A0-85A207C60C3C}" type="pres">
      <dgm:prSet presAssocID="{386D12D6-3A49-4856-A800-F457CCC607A4}" presName="thinLine2b" presStyleLbl="callout" presStyleIdx="5" presStyleCnt="7"/>
      <dgm:spPr/>
    </dgm:pt>
    <dgm:pt modelId="{D097189D-898D-4F40-9C49-6DC758CC081A}" type="pres">
      <dgm:prSet presAssocID="{386D12D6-3A49-4856-A800-F457CCC607A4}" presName="vertSpace2b" presStyleCnt="0"/>
      <dgm:spPr/>
    </dgm:pt>
    <dgm:pt modelId="{3F92D264-B7D2-465D-9CDA-876B1A5C4621}" type="pres">
      <dgm:prSet presAssocID="{D1E10E4C-09F8-4C84-B67B-680CAFCEE73B}" presName="horz2" presStyleCnt="0"/>
      <dgm:spPr/>
    </dgm:pt>
    <dgm:pt modelId="{ABF43B26-9E8C-4495-BFD5-39B381E0B257}" type="pres">
      <dgm:prSet presAssocID="{D1E10E4C-09F8-4C84-B67B-680CAFCEE73B}" presName="horzSpace2" presStyleCnt="0"/>
      <dgm:spPr/>
    </dgm:pt>
    <dgm:pt modelId="{09456DA8-9497-445A-81F8-628DD60A9E11}" type="pres">
      <dgm:prSet presAssocID="{D1E10E4C-09F8-4C84-B67B-680CAFCEE73B}" presName="tx2" presStyleLbl="revTx" presStyleIdx="7" presStyleCnt="8" custLinFactNeighborY="-11340"/>
      <dgm:spPr/>
    </dgm:pt>
    <dgm:pt modelId="{A43E3E8F-2C62-4C84-AE55-F70EC99947FE}" type="pres">
      <dgm:prSet presAssocID="{D1E10E4C-09F8-4C84-B67B-680CAFCEE73B}" presName="vert2" presStyleCnt="0"/>
      <dgm:spPr/>
    </dgm:pt>
    <dgm:pt modelId="{956CD32F-C44B-42FF-B34F-BB08C848A9C2}" type="pres">
      <dgm:prSet presAssocID="{D1E10E4C-09F8-4C84-B67B-680CAFCEE73B}" presName="thinLine2b" presStyleLbl="callout" presStyleIdx="6" presStyleCnt="7"/>
      <dgm:spPr/>
    </dgm:pt>
    <dgm:pt modelId="{35D77DE6-6858-427F-ACBB-4C6088ED1203}" type="pres">
      <dgm:prSet presAssocID="{D1E10E4C-09F8-4C84-B67B-680CAFCEE73B}" presName="vertSpace2b" presStyleCnt="0"/>
      <dgm:spPr/>
    </dgm:pt>
  </dgm:ptLst>
  <dgm:cxnLst>
    <dgm:cxn modelId="{11FCC408-43A9-4D96-9D9E-25A9E047320D}" type="presOf" srcId="{D1E10E4C-09F8-4C84-B67B-680CAFCEE73B}" destId="{09456DA8-9497-445A-81F8-628DD60A9E11}" srcOrd="0" destOrd="0" presId="urn:microsoft.com/office/officeart/2008/layout/LinedList"/>
    <dgm:cxn modelId="{06C7E910-8843-470E-AC75-A0F31F40598B}" type="presOf" srcId="{386D12D6-3A49-4856-A800-F457CCC607A4}" destId="{92B31C22-394A-4995-9352-37BF8402B2C5}" srcOrd="0" destOrd="0" presId="urn:microsoft.com/office/officeart/2008/layout/LinedList"/>
    <dgm:cxn modelId="{A054DF11-4B28-460D-B406-1041642414F6}" type="presOf" srcId="{A29D10E2-34DD-46B7-AD45-624ADF3CEBCD}" destId="{AE5079FA-FEC4-4B84-B3C0-FCAD2F706AD6}" srcOrd="0" destOrd="0" presId="urn:microsoft.com/office/officeart/2008/layout/LinedList"/>
    <dgm:cxn modelId="{9DF6DF1E-132F-4CAD-8FD9-AF95071E1BBB}" type="presOf" srcId="{1B83AA1C-C7AA-420C-A17A-167D88F8662D}" destId="{61DF1AD4-A295-4B7C-9C61-E1A504C4218F}" srcOrd="0" destOrd="0" presId="urn:microsoft.com/office/officeart/2008/layout/LinedList"/>
    <dgm:cxn modelId="{96EDC23F-5E9F-4683-8E73-6291C224C9B9}" srcId="{1E1987DF-59A1-43C9-AB08-F0D448657CD8}" destId="{A29D10E2-34DD-46B7-AD45-624ADF3CEBCD}" srcOrd="1" destOrd="0" parTransId="{0612EAAD-77F9-41B1-90BF-00C7129B0D33}" sibTransId="{DD968D26-B913-4855-9580-68B4998D6471}"/>
    <dgm:cxn modelId="{0A27CA7A-450A-4B19-AFAD-AE939512067E}" type="presOf" srcId="{1E1987DF-59A1-43C9-AB08-F0D448657CD8}" destId="{1F23474D-B9B0-46BC-8690-ABC61A28B0D2}" srcOrd="0" destOrd="0" presId="urn:microsoft.com/office/officeart/2008/layout/LinedList"/>
    <dgm:cxn modelId="{ED99487B-BD0B-46BA-AC51-C4183CCE1232}" type="presOf" srcId="{D42526B2-228F-46D3-8160-5F13850A6A89}" destId="{47B37F36-2B3D-47A2-904C-E98BEB6D4699}" srcOrd="0" destOrd="0" presId="urn:microsoft.com/office/officeart/2008/layout/LinedList"/>
    <dgm:cxn modelId="{D02B3080-DE51-4C2F-AF20-943EAC05B4EF}" type="presOf" srcId="{D256DAF0-86B1-451D-9E1F-47EFA6C0A8F4}" destId="{040371A3-2B67-4D3D-804B-F95CC62D45FF}" srcOrd="0" destOrd="0" presId="urn:microsoft.com/office/officeart/2008/layout/LinedList"/>
    <dgm:cxn modelId="{87F9AE93-3BA5-4D73-B261-8CB86CC6C541}" srcId="{1E1987DF-59A1-43C9-AB08-F0D448657CD8}" destId="{1B83AA1C-C7AA-420C-A17A-167D88F8662D}" srcOrd="4" destOrd="0" parTransId="{CF9B3100-81F2-4DF5-B302-B81150E8E53E}" sibTransId="{66ADCCCC-1221-4A4F-B86E-7556A72D11E7}"/>
    <dgm:cxn modelId="{1724C4A7-76C7-485B-AC77-1EFDC405BCEB}" srcId="{F8B97461-4622-457B-B73C-CA6ED09C2B20}" destId="{1E1987DF-59A1-43C9-AB08-F0D448657CD8}" srcOrd="0" destOrd="0" parTransId="{D7665274-121D-4B9C-9DC8-45331B3BCC57}" sibTransId="{E606839E-6A2A-4A8E-ABA5-A2BF3CB9E573}"/>
    <dgm:cxn modelId="{69B3D3C4-8DB2-47F1-89C0-77D1DD5AC197}" srcId="{1E1987DF-59A1-43C9-AB08-F0D448657CD8}" destId="{D1E10E4C-09F8-4C84-B67B-680CAFCEE73B}" srcOrd="6" destOrd="0" parTransId="{0B432A18-166D-4A6C-A427-9D5D5DCBE6DB}" sibTransId="{B288BACF-6B16-4370-B34E-5B0D7B8D6081}"/>
    <dgm:cxn modelId="{CC1D61D1-DBFE-45C3-B34C-84F63EBEA54D}" type="presOf" srcId="{F8B97461-4622-457B-B73C-CA6ED09C2B20}" destId="{92B50D46-9868-45EF-A157-4F8E889739DC}" srcOrd="0" destOrd="0" presId="urn:microsoft.com/office/officeart/2008/layout/LinedList"/>
    <dgm:cxn modelId="{6B75DAE2-235A-4B52-BC79-0281B2F1EB02}" type="presOf" srcId="{4670C169-34EF-4CEF-A9CE-91CE502B7528}" destId="{B72DFD8A-3E5E-4BB6-A1BE-D7C153331552}" srcOrd="0" destOrd="0" presId="urn:microsoft.com/office/officeart/2008/layout/LinedList"/>
    <dgm:cxn modelId="{5AFE02EB-4FE2-4F9B-AC0B-D255BD008385}" srcId="{1E1987DF-59A1-43C9-AB08-F0D448657CD8}" destId="{386D12D6-3A49-4856-A800-F457CCC607A4}" srcOrd="5" destOrd="0" parTransId="{DA16A687-56F5-45FE-B40F-9E51D294B8A7}" sibTransId="{31201C55-FDA0-4A48-9CBA-48DC9AEC0E71}"/>
    <dgm:cxn modelId="{4D1584ED-B478-4EBB-9776-3FE4186A0B44}" srcId="{1E1987DF-59A1-43C9-AB08-F0D448657CD8}" destId="{D256DAF0-86B1-451D-9E1F-47EFA6C0A8F4}" srcOrd="2" destOrd="0" parTransId="{F1928BBB-EFDC-47EF-A0F3-9907EA68ECB9}" sibTransId="{E7A2C686-501D-4F90-B7BA-4346AFA8A3B0}"/>
    <dgm:cxn modelId="{B7805DF0-1145-47FD-9100-74D5AD33DDEC}" srcId="{1E1987DF-59A1-43C9-AB08-F0D448657CD8}" destId="{D42526B2-228F-46D3-8160-5F13850A6A89}" srcOrd="3" destOrd="0" parTransId="{39045472-72D4-4A35-9B88-90DB109C1CC2}" sibTransId="{5AF1E04F-1038-44CD-B79D-A01111E0383D}"/>
    <dgm:cxn modelId="{A2D81FFD-2BFA-4498-80BE-2CB2BF92433C}" srcId="{1E1987DF-59A1-43C9-AB08-F0D448657CD8}" destId="{4670C169-34EF-4CEF-A9CE-91CE502B7528}" srcOrd="0" destOrd="0" parTransId="{2BE811F0-0E27-42D8-909B-344B659F25D3}" sibTransId="{C10AF709-0B77-43C5-8BBC-F74DB6B90E48}"/>
    <dgm:cxn modelId="{E5B55717-DC36-472B-96D7-5A01A0C94E1C}" type="presParOf" srcId="{92B50D46-9868-45EF-A157-4F8E889739DC}" destId="{7F777437-AA6B-4E3E-95A2-085C3E357964}" srcOrd="0" destOrd="0" presId="urn:microsoft.com/office/officeart/2008/layout/LinedList"/>
    <dgm:cxn modelId="{3E06F390-C648-4960-B064-9F1BDF030887}" type="presParOf" srcId="{92B50D46-9868-45EF-A157-4F8E889739DC}" destId="{ECB99C76-F9D5-4D83-8F0A-6825B30E9A2B}" srcOrd="1" destOrd="0" presId="urn:microsoft.com/office/officeart/2008/layout/LinedList"/>
    <dgm:cxn modelId="{63623BFA-A3D8-4276-86B8-7CCE7E81390C}" type="presParOf" srcId="{ECB99C76-F9D5-4D83-8F0A-6825B30E9A2B}" destId="{1F23474D-B9B0-46BC-8690-ABC61A28B0D2}" srcOrd="0" destOrd="0" presId="urn:microsoft.com/office/officeart/2008/layout/LinedList"/>
    <dgm:cxn modelId="{89D50904-B31C-4276-A418-6B9C4BD54FF4}" type="presParOf" srcId="{ECB99C76-F9D5-4D83-8F0A-6825B30E9A2B}" destId="{D6F3189A-88D8-4A96-A4EC-6E5EF0100090}" srcOrd="1" destOrd="0" presId="urn:microsoft.com/office/officeart/2008/layout/LinedList"/>
    <dgm:cxn modelId="{3E151E92-648D-43B6-8E1E-FF831621F2F1}" type="presParOf" srcId="{D6F3189A-88D8-4A96-A4EC-6E5EF0100090}" destId="{5C399AE6-1930-46AE-A848-E38705E7A405}" srcOrd="0" destOrd="0" presId="urn:microsoft.com/office/officeart/2008/layout/LinedList"/>
    <dgm:cxn modelId="{E018AFE1-19D4-4D78-B552-F291F8B0A3E5}" type="presParOf" srcId="{D6F3189A-88D8-4A96-A4EC-6E5EF0100090}" destId="{5AF8729C-C4ED-47DD-A635-10E62D804CAB}" srcOrd="1" destOrd="0" presId="urn:microsoft.com/office/officeart/2008/layout/LinedList"/>
    <dgm:cxn modelId="{AE9819F0-623C-4C64-8FF3-36851B051052}" type="presParOf" srcId="{5AF8729C-C4ED-47DD-A635-10E62D804CAB}" destId="{6D2EFF8F-45E3-4364-9138-CEAF3806CEC0}" srcOrd="0" destOrd="0" presId="urn:microsoft.com/office/officeart/2008/layout/LinedList"/>
    <dgm:cxn modelId="{EB4E86E3-78C8-4683-A5F8-BD443600B178}" type="presParOf" srcId="{5AF8729C-C4ED-47DD-A635-10E62D804CAB}" destId="{B72DFD8A-3E5E-4BB6-A1BE-D7C153331552}" srcOrd="1" destOrd="0" presId="urn:microsoft.com/office/officeart/2008/layout/LinedList"/>
    <dgm:cxn modelId="{33CF587F-37A1-4EBD-AEB8-A685BDE24D6D}" type="presParOf" srcId="{5AF8729C-C4ED-47DD-A635-10E62D804CAB}" destId="{08E87DF0-9E86-4162-9028-CA3FCC7B2326}" srcOrd="2" destOrd="0" presId="urn:microsoft.com/office/officeart/2008/layout/LinedList"/>
    <dgm:cxn modelId="{5EB0C02E-FB56-4E64-B217-44FD9B47B8B5}" type="presParOf" srcId="{D6F3189A-88D8-4A96-A4EC-6E5EF0100090}" destId="{BD1861A3-6C47-40B8-9D53-79C911C55D32}" srcOrd="2" destOrd="0" presId="urn:microsoft.com/office/officeart/2008/layout/LinedList"/>
    <dgm:cxn modelId="{F3D21224-3DEE-41F9-9FA0-8DE57A24F8A3}" type="presParOf" srcId="{D6F3189A-88D8-4A96-A4EC-6E5EF0100090}" destId="{44376A97-B015-4100-8ED7-79B3A117E610}" srcOrd="3" destOrd="0" presId="urn:microsoft.com/office/officeart/2008/layout/LinedList"/>
    <dgm:cxn modelId="{6C6C9EC8-A3AD-4B36-AF30-3B441B71A026}" type="presParOf" srcId="{D6F3189A-88D8-4A96-A4EC-6E5EF0100090}" destId="{C4CA86DE-8B2A-4E71-ABF9-BAED6A4F9D82}" srcOrd="4" destOrd="0" presId="urn:microsoft.com/office/officeart/2008/layout/LinedList"/>
    <dgm:cxn modelId="{B91EBB4E-0648-483F-8963-E5798A14023A}" type="presParOf" srcId="{C4CA86DE-8B2A-4E71-ABF9-BAED6A4F9D82}" destId="{40F699AD-D87B-40D7-9824-9814BA188ABA}" srcOrd="0" destOrd="0" presId="urn:microsoft.com/office/officeart/2008/layout/LinedList"/>
    <dgm:cxn modelId="{E40C29C8-C4C8-4E16-AA29-B8A82BD6F26C}" type="presParOf" srcId="{C4CA86DE-8B2A-4E71-ABF9-BAED6A4F9D82}" destId="{AE5079FA-FEC4-4B84-B3C0-FCAD2F706AD6}" srcOrd="1" destOrd="0" presId="urn:microsoft.com/office/officeart/2008/layout/LinedList"/>
    <dgm:cxn modelId="{14128819-78EE-4A4A-AA98-D0E91FCFB5B4}" type="presParOf" srcId="{C4CA86DE-8B2A-4E71-ABF9-BAED6A4F9D82}" destId="{37E3898B-C51D-437C-BCF4-29ABADDB1B91}" srcOrd="2" destOrd="0" presId="urn:microsoft.com/office/officeart/2008/layout/LinedList"/>
    <dgm:cxn modelId="{16047B6F-905B-4863-9B60-AA9651BBD5DD}" type="presParOf" srcId="{D6F3189A-88D8-4A96-A4EC-6E5EF0100090}" destId="{23953B6A-A672-4A4F-BFD2-64351DD02DBE}" srcOrd="5" destOrd="0" presId="urn:microsoft.com/office/officeart/2008/layout/LinedList"/>
    <dgm:cxn modelId="{765D8EFC-5C1E-48B7-9FF7-5EEC9113FA6D}" type="presParOf" srcId="{D6F3189A-88D8-4A96-A4EC-6E5EF0100090}" destId="{1F636218-F63D-4BFF-BFE6-A250AA9E4D67}" srcOrd="6" destOrd="0" presId="urn:microsoft.com/office/officeart/2008/layout/LinedList"/>
    <dgm:cxn modelId="{F2DDCFF6-9377-4159-B4D1-97648925F0BF}" type="presParOf" srcId="{D6F3189A-88D8-4A96-A4EC-6E5EF0100090}" destId="{92F684F1-89B4-46D4-8896-32B4FA4C2718}" srcOrd="7" destOrd="0" presId="urn:microsoft.com/office/officeart/2008/layout/LinedList"/>
    <dgm:cxn modelId="{A8110C75-37B0-4D13-92BF-0F2E6A656CCC}" type="presParOf" srcId="{92F684F1-89B4-46D4-8896-32B4FA4C2718}" destId="{484C9262-045F-40D8-B6C5-26BE72899050}" srcOrd="0" destOrd="0" presId="urn:microsoft.com/office/officeart/2008/layout/LinedList"/>
    <dgm:cxn modelId="{B9E795F0-8429-44C8-81C4-AC396F03F480}" type="presParOf" srcId="{92F684F1-89B4-46D4-8896-32B4FA4C2718}" destId="{040371A3-2B67-4D3D-804B-F95CC62D45FF}" srcOrd="1" destOrd="0" presId="urn:microsoft.com/office/officeart/2008/layout/LinedList"/>
    <dgm:cxn modelId="{7D72091D-99E1-4336-A355-6C97C22AA42D}" type="presParOf" srcId="{92F684F1-89B4-46D4-8896-32B4FA4C2718}" destId="{989F0951-C012-4748-A3E7-53A64853E9B2}" srcOrd="2" destOrd="0" presId="urn:microsoft.com/office/officeart/2008/layout/LinedList"/>
    <dgm:cxn modelId="{A16B1D64-CACB-4969-949E-A5BD6BCF9CFA}" type="presParOf" srcId="{D6F3189A-88D8-4A96-A4EC-6E5EF0100090}" destId="{CA3BCD47-8538-43BD-99E4-1C69ABD0706D}" srcOrd="8" destOrd="0" presId="urn:microsoft.com/office/officeart/2008/layout/LinedList"/>
    <dgm:cxn modelId="{F83D178B-9419-400C-9C5B-9F9B0D9C459D}" type="presParOf" srcId="{D6F3189A-88D8-4A96-A4EC-6E5EF0100090}" destId="{DD7A8601-4768-446D-B389-C39BB81E0CE2}" srcOrd="9" destOrd="0" presId="urn:microsoft.com/office/officeart/2008/layout/LinedList"/>
    <dgm:cxn modelId="{F3CD3D4A-2A7B-453A-BB59-C7126F15D1E2}" type="presParOf" srcId="{D6F3189A-88D8-4A96-A4EC-6E5EF0100090}" destId="{6A57DF26-9BF6-4E88-8C0E-8CAA8C49BBAD}" srcOrd="10" destOrd="0" presId="urn:microsoft.com/office/officeart/2008/layout/LinedList"/>
    <dgm:cxn modelId="{0060E2A2-A958-475E-B59F-C80147103716}" type="presParOf" srcId="{6A57DF26-9BF6-4E88-8C0E-8CAA8C49BBAD}" destId="{3AD409CF-FB7A-494C-8FF6-F576F3C58C78}" srcOrd="0" destOrd="0" presId="urn:microsoft.com/office/officeart/2008/layout/LinedList"/>
    <dgm:cxn modelId="{A99A1CB1-3D77-4A9A-896F-BBD6008890D5}" type="presParOf" srcId="{6A57DF26-9BF6-4E88-8C0E-8CAA8C49BBAD}" destId="{47B37F36-2B3D-47A2-904C-E98BEB6D4699}" srcOrd="1" destOrd="0" presId="urn:microsoft.com/office/officeart/2008/layout/LinedList"/>
    <dgm:cxn modelId="{A8807E76-8707-4C2D-9039-68104FFCD142}" type="presParOf" srcId="{6A57DF26-9BF6-4E88-8C0E-8CAA8C49BBAD}" destId="{F75E97DC-5D1F-43B6-BBEE-96497F319308}" srcOrd="2" destOrd="0" presId="urn:microsoft.com/office/officeart/2008/layout/LinedList"/>
    <dgm:cxn modelId="{6C901BC2-254E-4C09-9C94-9490FA081C7D}" type="presParOf" srcId="{D6F3189A-88D8-4A96-A4EC-6E5EF0100090}" destId="{F3707683-F1A9-458B-B997-2A6BB77739C9}" srcOrd="11" destOrd="0" presId="urn:microsoft.com/office/officeart/2008/layout/LinedList"/>
    <dgm:cxn modelId="{5EC218D4-A0AA-4371-9789-873773369039}" type="presParOf" srcId="{D6F3189A-88D8-4A96-A4EC-6E5EF0100090}" destId="{964F45F6-0D04-4A6D-8F8C-FBC47E9189DB}" srcOrd="12" destOrd="0" presId="urn:microsoft.com/office/officeart/2008/layout/LinedList"/>
    <dgm:cxn modelId="{1D539DC9-E269-4C59-BB63-5BAA4EF17072}" type="presParOf" srcId="{D6F3189A-88D8-4A96-A4EC-6E5EF0100090}" destId="{F1FE3060-1F0F-459C-A7F7-95E02CF82F90}" srcOrd="13" destOrd="0" presId="urn:microsoft.com/office/officeart/2008/layout/LinedList"/>
    <dgm:cxn modelId="{1D3684E9-25A3-4D6D-A73B-FBF5E3AF6AA1}" type="presParOf" srcId="{F1FE3060-1F0F-459C-A7F7-95E02CF82F90}" destId="{8DC6E135-9AB6-46C8-A2C6-9860A5A4FDC9}" srcOrd="0" destOrd="0" presId="urn:microsoft.com/office/officeart/2008/layout/LinedList"/>
    <dgm:cxn modelId="{BE9F811C-15EE-4266-9BF6-245D0445F875}" type="presParOf" srcId="{F1FE3060-1F0F-459C-A7F7-95E02CF82F90}" destId="{61DF1AD4-A295-4B7C-9C61-E1A504C4218F}" srcOrd="1" destOrd="0" presId="urn:microsoft.com/office/officeart/2008/layout/LinedList"/>
    <dgm:cxn modelId="{40C3AA7E-8CD4-4DB5-8C88-CC0D3EFB6E90}" type="presParOf" srcId="{F1FE3060-1F0F-459C-A7F7-95E02CF82F90}" destId="{40742D10-7E8D-4AA3-BEE0-362B54CAB052}" srcOrd="2" destOrd="0" presId="urn:microsoft.com/office/officeart/2008/layout/LinedList"/>
    <dgm:cxn modelId="{B85D2C9C-4131-42C4-A6E2-68D4D082D21E}" type="presParOf" srcId="{D6F3189A-88D8-4A96-A4EC-6E5EF0100090}" destId="{73161806-6AE3-4F7E-B7D1-6E85E931DA2D}" srcOrd="14" destOrd="0" presId="urn:microsoft.com/office/officeart/2008/layout/LinedList"/>
    <dgm:cxn modelId="{095C00CE-D0AC-4B5A-98C5-288FAA23CEE5}" type="presParOf" srcId="{D6F3189A-88D8-4A96-A4EC-6E5EF0100090}" destId="{198F5E2D-CF44-46ED-850F-B39ED3333B32}" srcOrd="15" destOrd="0" presId="urn:microsoft.com/office/officeart/2008/layout/LinedList"/>
    <dgm:cxn modelId="{0D4EEAAF-A198-4C5B-B760-1EF8DAC6A162}" type="presParOf" srcId="{D6F3189A-88D8-4A96-A4EC-6E5EF0100090}" destId="{F061B0BF-8E5C-4334-9D2C-708739AD4709}" srcOrd="16" destOrd="0" presId="urn:microsoft.com/office/officeart/2008/layout/LinedList"/>
    <dgm:cxn modelId="{48E498BB-5994-4E5B-9795-C10FB12E5CCE}" type="presParOf" srcId="{F061B0BF-8E5C-4334-9D2C-708739AD4709}" destId="{B448FDE6-8D9A-4BD9-90D5-C22B0817851B}" srcOrd="0" destOrd="0" presId="urn:microsoft.com/office/officeart/2008/layout/LinedList"/>
    <dgm:cxn modelId="{F7A6B4AD-D178-492E-B15F-9B798D767260}" type="presParOf" srcId="{F061B0BF-8E5C-4334-9D2C-708739AD4709}" destId="{92B31C22-394A-4995-9352-37BF8402B2C5}" srcOrd="1" destOrd="0" presId="urn:microsoft.com/office/officeart/2008/layout/LinedList"/>
    <dgm:cxn modelId="{228EB9DD-AF27-4176-A9D6-B456DA10435F}" type="presParOf" srcId="{F061B0BF-8E5C-4334-9D2C-708739AD4709}" destId="{2EDB9DCB-AD9F-4587-99ED-120177B8D756}" srcOrd="2" destOrd="0" presId="urn:microsoft.com/office/officeart/2008/layout/LinedList"/>
    <dgm:cxn modelId="{BBAB396B-68F3-4BD0-96A1-62EFFD6C276F}" type="presParOf" srcId="{D6F3189A-88D8-4A96-A4EC-6E5EF0100090}" destId="{0BDB307E-93E9-4C82-B4A0-85A207C60C3C}" srcOrd="17" destOrd="0" presId="urn:microsoft.com/office/officeart/2008/layout/LinedList"/>
    <dgm:cxn modelId="{E3781566-E03B-46CA-982C-495CC1920DFA}" type="presParOf" srcId="{D6F3189A-88D8-4A96-A4EC-6E5EF0100090}" destId="{D097189D-898D-4F40-9C49-6DC758CC081A}" srcOrd="18" destOrd="0" presId="urn:microsoft.com/office/officeart/2008/layout/LinedList"/>
    <dgm:cxn modelId="{80C90278-EE57-40FA-8633-4346A15C2123}" type="presParOf" srcId="{D6F3189A-88D8-4A96-A4EC-6E5EF0100090}" destId="{3F92D264-B7D2-465D-9CDA-876B1A5C4621}" srcOrd="19" destOrd="0" presId="urn:microsoft.com/office/officeart/2008/layout/LinedList"/>
    <dgm:cxn modelId="{8C1C88B5-48BD-4699-9F17-81E6C14F6E66}" type="presParOf" srcId="{3F92D264-B7D2-465D-9CDA-876B1A5C4621}" destId="{ABF43B26-9E8C-4495-BFD5-39B381E0B257}" srcOrd="0" destOrd="0" presId="urn:microsoft.com/office/officeart/2008/layout/LinedList"/>
    <dgm:cxn modelId="{C21A1C2C-2698-4D39-A78D-772606E7CE0E}" type="presParOf" srcId="{3F92D264-B7D2-465D-9CDA-876B1A5C4621}" destId="{09456DA8-9497-445A-81F8-628DD60A9E11}" srcOrd="1" destOrd="0" presId="urn:microsoft.com/office/officeart/2008/layout/LinedList"/>
    <dgm:cxn modelId="{2D9EAD53-C3D2-4819-815C-98A43CEFE0EC}" type="presParOf" srcId="{3F92D264-B7D2-465D-9CDA-876B1A5C4621}" destId="{A43E3E8F-2C62-4C84-AE55-F70EC99947FE}" srcOrd="2" destOrd="0" presId="urn:microsoft.com/office/officeart/2008/layout/LinedList"/>
    <dgm:cxn modelId="{51137C43-3DA5-4FD0-9798-2F9DCA04BA90}" type="presParOf" srcId="{D6F3189A-88D8-4A96-A4EC-6E5EF0100090}" destId="{956CD32F-C44B-42FF-B34F-BB08C848A9C2}" srcOrd="20" destOrd="0" presId="urn:microsoft.com/office/officeart/2008/layout/LinedList"/>
    <dgm:cxn modelId="{BE3C0715-29C8-4548-8F9C-4AEEB8899FDB}" type="presParOf" srcId="{D6F3189A-88D8-4A96-A4EC-6E5EF0100090}" destId="{35D77DE6-6858-427F-ACBB-4C6088ED1203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EC173E-B6A5-4F70-8FF5-E1463C0E0A82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908E1B-C183-43F4-A3FB-CC22CF8E8360}">
      <dgm:prSet custT="1"/>
      <dgm:spPr/>
      <dgm:t>
        <a:bodyPr/>
        <a:lstStyle/>
        <a:p>
          <a:r>
            <a:rPr lang="en-US" sz="2400"/>
            <a:t>The Power of Small is a call to action. </a:t>
          </a:r>
        </a:p>
      </dgm:t>
    </dgm:pt>
    <dgm:pt modelId="{246932BF-B42B-4502-A180-76AF29025E5E}" type="parTrans" cxnId="{1ACF36B9-3B23-4814-B343-01CC55B57B71}">
      <dgm:prSet/>
      <dgm:spPr/>
      <dgm:t>
        <a:bodyPr/>
        <a:lstStyle/>
        <a:p>
          <a:endParaRPr lang="en-US" sz="2400"/>
        </a:p>
      </dgm:t>
    </dgm:pt>
    <dgm:pt modelId="{3C65AA00-C37E-4347-8618-FCAA6F9FD3A1}" type="sibTrans" cxnId="{1ACF36B9-3B23-4814-B343-01CC55B57B71}">
      <dgm:prSet custT="1"/>
      <dgm:spPr/>
      <dgm:t>
        <a:bodyPr/>
        <a:lstStyle/>
        <a:p>
          <a:endParaRPr lang="en-US" sz="2400"/>
        </a:p>
      </dgm:t>
    </dgm:pt>
    <dgm:pt modelId="{8C061710-CEDB-4048-9B06-93D1216D21CF}">
      <dgm:prSet custT="1"/>
      <dgm:spPr/>
      <dgm:t>
        <a:bodyPr/>
        <a:lstStyle/>
        <a:p>
          <a:r>
            <a:rPr lang="en-US" sz="2400"/>
            <a:t>We have the opportunity to build collaborative, equitable systems that empower small organisations and communities to drive health, wellbeing, and social change.</a:t>
          </a:r>
        </a:p>
      </dgm:t>
    </dgm:pt>
    <dgm:pt modelId="{E3120BF3-588C-4836-AA8D-CEDF0E69B16A}" type="parTrans" cxnId="{A0C9D633-ACEB-4FD1-8F46-DD7A378AE3CC}">
      <dgm:prSet/>
      <dgm:spPr/>
      <dgm:t>
        <a:bodyPr/>
        <a:lstStyle/>
        <a:p>
          <a:endParaRPr lang="en-US" sz="2400"/>
        </a:p>
      </dgm:t>
    </dgm:pt>
    <dgm:pt modelId="{143B874F-33DE-4EB2-94FE-DF02A1ED36A3}" type="sibTrans" cxnId="{A0C9D633-ACEB-4FD1-8F46-DD7A378AE3CC}">
      <dgm:prSet custT="1"/>
      <dgm:spPr/>
      <dgm:t>
        <a:bodyPr/>
        <a:lstStyle/>
        <a:p>
          <a:endParaRPr lang="en-US" sz="2400"/>
        </a:p>
      </dgm:t>
    </dgm:pt>
    <dgm:pt modelId="{2833B3F6-EF39-4EC5-86CF-1F259B14AAB4}">
      <dgm:prSet custT="1"/>
      <dgm:spPr/>
      <dgm:t>
        <a:bodyPr/>
        <a:lstStyle/>
        <a:p>
          <a:r>
            <a:rPr lang="en-US" sz="2400"/>
            <a:t>Let’s find creative ways to involve each other and new people we haven’t met before.</a:t>
          </a:r>
        </a:p>
      </dgm:t>
    </dgm:pt>
    <dgm:pt modelId="{9C9B7FD3-2E3B-46F8-BDEA-B3C84E2ACFFF}" type="parTrans" cxnId="{D61BBCE4-47C8-401F-B81E-5A8C95903850}">
      <dgm:prSet/>
      <dgm:spPr/>
      <dgm:t>
        <a:bodyPr/>
        <a:lstStyle/>
        <a:p>
          <a:endParaRPr lang="en-US" sz="2400"/>
        </a:p>
      </dgm:t>
    </dgm:pt>
    <dgm:pt modelId="{2350FD21-F5AE-4ECC-8F36-3CE90C559CA5}" type="sibTrans" cxnId="{D61BBCE4-47C8-401F-B81E-5A8C95903850}">
      <dgm:prSet/>
      <dgm:spPr/>
      <dgm:t>
        <a:bodyPr/>
        <a:lstStyle/>
        <a:p>
          <a:endParaRPr lang="en-US" sz="2400"/>
        </a:p>
      </dgm:t>
    </dgm:pt>
    <dgm:pt modelId="{80271ED5-CEF5-4F66-91F5-5FC005642521}" type="pres">
      <dgm:prSet presAssocID="{65EC173E-B6A5-4F70-8FF5-E1463C0E0A82}" presName="outerComposite" presStyleCnt="0">
        <dgm:presLayoutVars>
          <dgm:chMax val="5"/>
          <dgm:dir/>
          <dgm:resizeHandles val="exact"/>
        </dgm:presLayoutVars>
      </dgm:prSet>
      <dgm:spPr/>
    </dgm:pt>
    <dgm:pt modelId="{05D600E0-7435-4F79-B6C4-44876A045AFD}" type="pres">
      <dgm:prSet presAssocID="{65EC173E-B6A5-4F70-8FF5-E1463C0E0A82}" presName="dummyMaxCanvas" presStyleCnt="0">
        <dgm:presLayoutVars/>
      </dgm:prSet>
      <dgm:spPr/>
    </dgm:pt>
    <dgm:pt modelId="{2906EA42-198D-4B75-B807-CE786FD12382}" type="pres">
      <dgm:prSet presAssocID="{65EC173E-B6A5-4F70-8FF5-E1463C0E0A82}" presName="ThreeNodes_1" presStyleLbl="node1" presStyleIdx="0" presStyleCnt="3" custScaleX="108866" custScaleY="56591">
        <dgm:presLayoutVars>
          <dgm:bulletEnabled val="1"/>
        </dgm:presLayoutVars>
      </dgm:prSet>
      <dgm:spPr/>
    </dgm:pt>
    <dgm:pt modelId="{90EECAEA-F8D6-43D4-8FCC-1F60998D9D44}" type="pres">
      <dgm:prSet presAssocID="{65EC173E-B6A5-4F70-8FF5-E1463C0E0A82}" presName="ThreeNodes_2" presStyleLbl="node1" presStyleIdx="1" presStyleCnt="3" custScaleY="120880" custLinFactNeighborX="1137" custLinFactNeighborY="-8039">
        <dgm:presLayoutVars>
          <dgm:bulletEnabled val="1"/>
        </dgm:presLayoutVars>
      </dgm:prSet>
      <dgm:spPr/>
    </dgm:pt>
    <dgm:pt modelId="{A5CFF9F0-27EE-451A-9E17-6410785D7E52}" type="pres">
      <dgm:prSet presAssocID="{65EC173E-B6A5-4F70-8FF5-E1463C0E0A82}" presName="ThreeNodes_3" presStyleLbl="node1" presStyleIdx="2" presStyleCnt="3" custScaleX="88406" custScaleY="78788" custLinFactNeighborX="3581" custLinFactNeighborY="1673">
        <dgm:presLayoutVars>
          <dgm:bulletEnabled val="1"/>
        </dgm:presLayoutVars>
      </dgm:prSet>
      <dgm:spPr/>
    </dgm:pt>
    <dgm:pt modelId="{35D5C672-64F9-42EC-93E6-4FA65AB1CC51}" type="pres">
      <dgm:prSet presAssocID="{65EC173E-B6A5-4F70-8FF5-E1463C0E0A82}" presName="ThreeConn_1-2" presStyleLbl="fgAccFollowNode1" presStyleIdx="0" presStyleCnt="2">
        <dgm:presLayoutVars>
          <dgm:bulletEnabled val="1"/>
        </dgm:presLayoutVars>
      </dgm:prSet>
      <dgm:spPr/>
    </dgm:pt>
    <dgm:pt modelId="{EB8791AA-DE2A-4643-A4D4-7115D419BB72}" type="pres">
      <dgm:prSet presAssocID="{65EC173E-B6A5-4F70-8FF5-E1463C0E0A82}" presName="ThreeConn_2-3" presStyleLbl="fgAccFollowNode1" presStyleIdx="1" presStyleCnt="2">
        <dgm:presLayoutVars>
          <dgm:bulletEnabled val="1"/>
        </dgm:presLayoutVars>
      </dgm:prSet>
      <dgm:spPr/>
    </dgm:pt>
    <dgm:pt modelId="{2DDAB18A-D84B-4DC1-9BF8-B030A8EA3190}" type="pres">
      <dgm:prSet presAssocID="{65EC173E-B6A5-4F70-8FF5-E1463C0E0A82}" presName="ThreeNodes_1_text" presStyleLbl="node1" presStyleIdx="2" presStyleCnt="3">
        <dgm:presLayoutVars>
          <dgm:bulletEnabled val="1"/>
        </dgm:presLayoutVars>
      </dgm:prSet>
      <dgm:spPr/>
    </dgm:pt>
    <dgm:pt modelId="{E7432418-ABF4-4C60-BCD2-047580735764}" type="pres">
      <dgm:prSet presAssocID="{65EC173E-B6A5-4F70-8FF5-E1463C0E0A82}" presName="ThreeNodes_2_text" presStyleLbl="node1" presStyleIdx="2" presStyleCnt="3">
        <dgm:presLayoutVars>
          <dgm:bulletEnabled val="1"/>
        </dgm:presLayoutVars>
      </dgm:prSet>
      <dgm:spPr/>
    </dgm:pt>
    <dgm:pt modelId="{4DA02C8C-4A5C-4357-AF5E-A556248A142D}" type="pres">
      <dgm:prSet presAssocID="{65EC173E-B6A5-4F70-8FF5-E1463C0E0A82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D1DD7201-C224-46FE-B3FE-014FFE712966}" type="presOf" srcId="{65EC173E-B6A5-4F70-8FF5-E1463C0E0A82}" destId="{80271ED5-CEF5-4F66-91F5-5FC005642521}" srcOrd="0" destOrd="0" presId="urn:microsoft.com/office/officeart/2005/8/layout/vProcess5"/>
    <dgm:cxn modelId="{D5341709-4DB6-4DD7-8246-1DFE0CE8F251}" type="presOf" srcId="{2833B3F6-EF39-4EC5-86CF-1F259B14AAB4}" destId="{4DA02C8C-4A5C-4357-AF5E-A556248A142D}" srcOrd="1" destOrd="0" presId="urn:microsoft.com/office/officeart/2005/8/layout/vProcess5"/>
    <dgm:cxn modelId="{8717AA0D-CA25-49D3-AC8B-E8D378F66CEB}" type="presOf" srcId="{143B874F-33DE-4EB2-94FE-DF02A1ED36A3}" destId="{EB8791AA-DE2A-4643-A4D4-7115D419BB72}" srcOrd="0" destOrd="0" presId="urn:microsoft.com/office/officeart/2005/8/layout/vProcess5"/>
    <dgm:cxn modelId="{A0C9D633-ACEB-4FD1-8F46-DD7A378AE3CC}" srcId="{65EC173E-B6A5-4F70-8FF5-E1463C0E0A82}" destId="{8C061710-CEDB-4048-9B06-93D1216D21CF}" srcOrd="1" destOrd="0" parTransId="{E3120BF3-588C-4836-AA8D-CEDF0E69B16A}" sibTransId="{143B874F-33DE-4EB2-94FE-DF02A1ED36A3}"/>
    <dgm:cxn modelId="{3621088A-D84C-40E8-AFA4-1935692CE79F}" type="presOf" srcId="{2833B3F6-EF39-4EC5-86CF-1F259B14AAB4}" destId="{A5CFF9F0-27EE-451A-9E17-6410785D7E52}" srcOrd="0" destOrd="0" presId="urn:microsoft.com/office/officeart/2005/8/layout/vProcess5"/>
    <dgm:cxn modelId="{36ED3D96-B9C7-4A8B-A711-9C412444B0E1}" type="presOf" srcId="{70908E1B-C183-43F4-A3FB-CC22CF8E8360}" destId="{2906EA42-198D-4B75-B807-CE786FD12382}" srcOrd="0" destOrd="0" presId="urn:microsoft.com/office/officeart/2005/8/layout/vProcess5"/>
    <dgm:cxn modelId="{1ACF36B9-3B23-4814-B343-01CC55B57B71}" srcId="{65EC173E-B6A5-4F70-8FF5-E1463C0E0A82}" destId="{70908E1B-C183-43F4-A3FB-CC22CF8E8360}" srcOrd="0" destOrd="0" parTransId="{246932BF-B42B-4502-A180-76AF29025E5E}" sibTransId="{3C65AA00-C37E-4347-8618-FCAA6F9FD3A1}"/>
    <dgm:cxn modelId="{E7F9C4BD-3F97-41E4-96DE-6CFD1CAD9EF3}" type="presOf" srcId="{70908E1B-C183-43F4-A3FB-CC22CF8E8360}" destId="{2DDAB18A-D84B-4DC1-9BF8-B030A8EA3190}" srcOrd="1" destOrd="0" presId="urn:microsoft.com/office/officeart/2005/8/layout/vProcess5"/>
    <dgm:cxn modelId="{244D3DCC-F7A2-4582-8286-BD6FAE34CE40}" type="presOf" srcId="{8C061710-CEDB-4048-9B06-93D1216D21CF}" destId="{90EECAEA-F8D6-43D4-8FCC-1F60998D9D44}" srcOrd="0" destOrd="0" presId="urn:microsoft.com/office/officeart/2005/8/layout/vProcess5"/>
    <dgm:cxn modelId="{19BC58DB-D762-41C3-8C03-67C6B66956B8}" type="presOf" srcId="{8C061710-CEDB-4048-9B06-93D1216D21CF}" destId="{E7432418-ABF4-4C60-BCD2-047580735764}" srcOrd="1" destOrd="0" presId="urn:microsoft.com/office/officeart/2005/8/layout/vProcess5"/>
    <dgm:cxn modelId="{D61BBCE4-47C8-401F-B81E-5A8C95903850}" srcId="{65EC173E-B6A5-4F70-8FF5-E1463C0E0A82}" destId="{2833B3F6-EF39-4EC5-86CF-1F259B14AAB4}" srcOrd="2" destOrd="0" parTransId="{9C9B7FD3-2E3B-46F8-BDEA-B3C84E2ACFFF}" sibTransId="{2350FD21-F5AE-4ECC-8F36-3CE90C559CA5}"/>
    <dgm:cxn modelId="{90B389F3-8375-40D0-AF8B-A1EA312424C6}" type="presOf" srcId="{3C65AA00-C37E-4347-8618-FCAA6F9FD3A1}" destId="{35D5C672-64F9-42EC-93E6-4FA65AB1CC51}" srcOrd="0" destOrd="0" presId="urn:microsoft.com/office/officeart/2005/8/layout/vProcess5"/>
    <dgm:cxn modelId="{62B90AA1-49AC-4BB4-A949-4F4DA5662B6B}" type="presParOf" srcId="{80271ED5-CEF5-4F66-91F5-5FC005642521}" destId="{05D600E0-7435-4F79-B6C4-44876A045AFD}" srcOrd="0" destOrd="0" presId="urn:microsoft.com/office/officeart/2005/8/layout/vProcess5"/>
    <dgm:cxn modelId="{03ED78DD-6E96-423B-BF07-44D46F7F8B26}" type="presParOf" srcId="{80271ED5-CEF5-4F66-91F5-5FC005642521}" destId="{2906EA42-198D-4B75-B807-CE786FD12382}" srcOrd="1" destOrd="0" presId="urn:microsoft.com/office/officeart/2005/8/layout/vProcess5"/>
    <dgm:cxn modelId="{6966F227-4055-46AF-9DA4-DE140CE99082}" type="presParOf" srcId="{80271ED5-CEF5-4F66-91F5-5FC005642521}" destId="{90EECAEA-F8D6-43D4-8FCC-1F60998D9D44}" srcOrd="2" destOrd="0" presId="urn:microsoft.com/office/officeart/2005/8/layout/vProcess5"/>
    <dgm:cxn modelId="{38123A1C-60A3-4DF4-9CA6-0BFB56D708B1}" type="presParOf" srcId="{80271ED5-CEF5-4F66-91F5-5FC005642521}" destId="{A5CFF9F0-27EE-451A-9E17-6410785D7E52}" srcOrd="3" destOrd="0" presId="urn:microsoft.com/office/officeart/2005/8/layout/vProcess5"/>
    <dgm:cxn modelId="{6D1E3BA0-EFE5-4922-94AB-4352D3C4F611}" type="presParOf" srcId="{80271ED5-CEF5-4F66-91F5-5FC005642521}" destId="{35D5C672-64F9-42EC-93E6-4FA65AB1CC51}" srcOrd="4" destOrd="0" presId="urn:microsoft.com/office/officeart/2005/8/layout/vProcess5"/>
    <dgm:cxn modelId="{E37D95DC-5806-4566-B0ED-19408842AD0D}" type="presParOf" srcId="{80271ED5-CEF5-4F66-91F5-5FC005642521}" destId="{EB8791AA-DE2A-4643-A4D4-7115D419BB72}" srcOrd="5" destOrd="0" presId="urn:microsoft.com/office/officeart/2005/8/layout/vProcess5"/>
    <dgm:cxn modelId="{652101ED-5690-44C3-A916-F425B4BF1285}" type="presParOf" srcId="{80271ED5-CEF5-4F66-91F5-5FC005642521}" destId="{2DDAB18A-D84B-4DC1-9BF8-B030A8EA3190}" srcOrd="6" destOrd="0" presId="urn:microsoft.com/office/officeart/2005/8/layout/vProcess5"/>
    <dgm:cxn modelId="{6BE19E07-A61A-4221-8EFF-68C4222CB96C}" type="presParOf" srcId="{80271ED5-CEF5-4F66-91F5-5FC005642521}" destId="{E7432418-ABF4-4C60-BCD2-047580735764}" srcOrd="7" destOrd="0" presId="urn:microsoft.com/office/officeart/2005/8/layout/vProcess5"/>
    <dgm:cxn modelId="{609D8440-0AA1-41D3-BBFD-F1C47651D875}" type="presParOf" srcId="{80271ED5-CEF5-4F66-91F5-5FC005642521}" destId="{4DA02C8C-4A5C-4357-AF5E-A556248A142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D026DE-F405-449D-B4ED-E3873D879D6F}">
      <dsp:nvSpPr>
        <dsp:cNvPr id="0" name=""/>
        <dsp:cNvSpPr/>
      </dsp:nvSpPr>
      <dsp:spPr>
        <a:xfrm>
          <a:off x="9470060" y="452082"/>
          <a:ext cx="690556" cy="690556"/>
        </a:xfrm>
        <a:prstGeom prst="rect">
          <a:avLst/>
        </a:prstGeom>
        <a:solidFill>
          <a:schemeClr val="bg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9390B5-F5FE-4F8B-AE72-AFF73E33DF12}">
      <dsp:nvSpPr>
        <dsp:cNvPr id="0" name=""/>
        <dsp:cNvSpPr/>
      </dsp:nvSpPr>
      <dsp:spPr>
        <a:xfrm>
          <a:off x="3674" y="1874603"/>
          <a:ext cx="1534570" cy="1524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3674" y="1874603"/>
        <a:ext cx="1534570" cy="1524641"/>
      </dsp:txXfrm>
    </dsp:sp>
    <dsp:sp modelId="{45F6FEC9-4D68-447E-BE08-BA86ADF06E53}">
      <dsp:nvSpPr>
        <dsp:cNvPr id="0" name=""/>
        <dsp:cNvSpPr/>
      </dsp:nvSpPr>
      <dsp:spPr>
        <a:xfrm>
          <a:off x="1161710" y="538405"/>
          <a:ext cx="816527" cy="8696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769151-D240-4541-A285-40BCE8519B5F}">
      <dsp:nvSpPr>
        <dsp:cNvPr id="0" name=""/>
        <dsp:cNvSpPr/>
      </dsp:nvSpPr>
      <dsp:spPr>
        <a:xfrm>
          <a:off x="262050" y="1553148"/>
          <a:ext cx="2569545" cy="1524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Broken Funding Systems </a:t>
          </a:r>
          <a:r>
            <a:rPr lang="en-US" sz="1800" kern="1200"/>
            <a:t>Complex, short-term funding that doesn’t reflect community priorities.</a:t>
          </a:r>
          <a:br>
            <a:rPr lang="en-US" sz="1800" kern="1200"/>
          </a:br>
          <a:endParaRPr lang="en-US" sz="1800" kern="1200"/>
        </a:p>
      </dsp:txBody>
      <dsp:txXfrm>
        <a:off x="262050" y="1553148"/>
        <a:ext cx="2569545" cy="1524641"/>
      </dsp:txXfrm>
    </dsp:sp>
    <dsp:sp modelId="{CC8DC7F0-92AA-4BBF-8AC2-1ABC67727F85}">
      <dsp:nvSpPr>
        <dsp:cNvPr id="0" name=""/>
        <dsp:cNvSpPr/>
      </dsp:nvSpPr>
      <dsp:spPr>
        <a:xfrm>
          <a:off x="3775203" y="577988"/>
          <a:ext cx="816527" cy="8696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65BB9C-C056-48EF-9B12-546CDC94C653}">
      <dsp:nvSpPr>
        <dsp:cNvPr id="0" name=""/>
        <dsp:cNvSpPr/>
      </dsp:nvSpPr>
      <dsp:spPr>
        <a:xfrm>
          <a:off x="3103644" y="1593383"/>
          <a:ext cx="2182711" cy="1524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Culture and Power </a:t>
          </a:r>
          <a:r>
            <a:rPr lang="en-US" sz="1800" kern="1200"/>
            <a:t>Small organisations are often excluded from decision-making and strategic planning.</a:t>
          </a:r>
          <a:br>
            <a:rPr lang="en-US" sz="1800" kern="1200"/>
          </a:br>
          <a:endParaRPr lang="en-US" sz="1800" kern="1200"/>
        </a:p>
      </dsp:txBody>
      <dsp:txXfrm>
        <a:off x="3103644" y="1593383"/>
        <a:ext cx="2182711" cy="1524641"/>
      </dsp:txXfrm>
    </dsp:sp>
    <dsp:sp modelId="{AF7F665B-0835-4891-BA09-CA355C5FD1B4}">
      <dsp:nvSpPr>
        <dsp:cNvPr id="0" name=""/>
        <dsp:cNvSpPr/>
      </dsp:nvSpPr>
      <dsp:spPr>
        <a:xfrm>
          <a:off x="6602074" y="577988"/>
          <a:ext cx="984554" cy="86967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DE300F-B133-459A-9D0B-66B2A8AE57F4}">
      <dsp:nvSpPr>
        <dsp:cNvPr id="0" name=""/>
        <dsp:cNvSpPr/>
      </dsp:nvSpPr>
      <dsp:spPr>
        <a:xfrm>
          <a:off x="5797398" y="1593383"/>
          <a:ext cx="2547509" cy="1524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Practical Support Gaps </a:t>
          </a:r>
          <a:br>
            <a:rPr lang="en-US" sz="1800" b="1" kern="1200"/>
          </a:br>
          <a:r>
            <a:rPr lang="en-US" sz="1800" kern="1200"/>
            <a:t>Limited access to infrastructure, training, and digital tools that works for the small charities.</a:t>
          </a:r>
          <a:br>
            <a:rPr lang="en-US" sz="1800" kern="1200"/>
          </a:br>
          <a:endParaRPr lang="en-US" sz="1800" kern="1200"/>
        </a:p>
      </dsp:txBody>
      <dsp:txXfrm>
        <a:off x="5797398" y="1593383"/>
        <a:ext cx="2547509" cy="1524641"/>
      </dsp:txXfrm>
    </dsp:sp>
    <dsp:sp modelId="{2577847A-0928-4F09-9633-0F672274BC46}">
      <dsp:nvSpPr>
        <dsp:cNvPr id="0" name=""/>
        <dsp:cNvSpPr/>
      </dsp:nvSpPr>
      <dsp:spPr>
        <a:xfrm>
          <a:off x="9288154" y="560165"/>
          <a:ext cx="1129060" cy="86967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E72E00-1C8B-472E-A885-1D6DCEA9EA2A}">
      <dsp:nvSpPr>
        <dsp:cNvPr id="0" name=""/>
        <dsp:cNvSpPr/>
      </dsp:nvSpPr>
      <dsp:spPr>
        <a:xfrm>
          <a:off x="8642630" y="1571703"/>
          <a:ext cx="2592610" cy="1524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Policy and Advocacy </a:t>
          </a:r>
          <a:br>
            <a:rPr lang="en-US" sz="1800" kern="1200"/>
          </a:br>
          <a:r>
            <a:rPr lang="en-US" sz="1800" kern="1200"/>
            <a:t>Small voices are underrepresented, and leaders face burnout and isolation.</a:t>
          </a:r>
        </a:p>
      </dsp:txBody>
      <dsp:txXfrm>
        <a:off x="8642630" y="1571703"/>
        <a:ext cx="2592610" cy="15246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777437-AA6B-4E3E-95A2-085C3E357964}">
      <dsp:nvSpPr>
        <dsp:cNvPr id="0" name=""/>
        <dsp:cNvSpPr/>
      </dsp:nvSpPr>
      <dsp:spPr>
        <a:xfrm>
          <a:off x="0" y="2586"/>
          <a:ext cx="111866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23474D-B9B0-46BC-8690-ABC61A28B0D2}">
      <dsp:nvSpPr>
        <dsp:cNvPr id="0" name=""/>
        <dsp:cNvSpPr/>
      </dsp:nvSpPr>
      <dsp:spPr>
        <a:xfrm>
          <a:off x="0" y="2586"/>
          <a:ext cx="2237338" cy="5292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Funding is becoming more scarce.</a:t>
          </a:r>
          <a:br>
            <a:rPr lang="en-US" sz="2400" kern="1200"/>
          </a:br>
          <a:r>
            <a:rPr lang="en-US" sz="2400" kern="1200"/>
            <a:t> </a:t>
          </a:r>
          <a:br>
            <a:rPr lang="en-US" sz="2400" kern="1200"/>
          </a:br>
          <a:r>
            <a:rPr lang="en-US" sz="2400" kern="1200"/>
            <a:t>To </a:t>
          </a:r>
          <a:r>
            <a:rPr lang="en-US" sz="2400" kern="1200" err="1"/>
            <a:t>maximise</a:t>
          </a:r>
          <a:r>
            <a:rPr lang="en-US" sz="2400" kern="1200"/>
            <a:t> power to communities so they can thrive in Wandsworth:</a:t>
          </a:r>
        </a:p>
      </dsp:txBody>
      <dsp:txXfrm>
        <a:off x="0" y="2586"/>
        <a:ext cx="2237338" cy="5292880"/>
      </dsp:txXfrm>
    </dsp:sp>
    <dsp:sp modelId="{B72DFD8A-3E5E-4BB6-A1BE-D7C153331552}">
      <dsp:nvSpPr>
        <dsp:cNvPr id="0" name=""/>
        <dsp:cNvSpPr/>
      </dsp:nvSpPr>
      <dsp:spPr>
        <a:xfrm>
          <a:off x="2405138" y="38316"/>
          <a:ext cx="8781552" cy="714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Create collaborative platforms  and ensure small organisations shape strategy and delivery.</a:t>
          </a:r>
        </a:p>
      </dsp:txBody>
      <dsp:txXfrm>
        <a:off x="2405138" y="38316"/>
        <a:ext cx="8781552" cy="714590"/>
      </dsp:txXfrm>
    </dsp:sp>
    <dsp:sp modelId="{BD1861A3-6C47-40B8-9D53-79C911C55D32}">
      <dsp:nvSpPr>
        <dsp:cNvPr id="0" name=""/>
        <dsp:cNvSpPr/>
      </dsp:nvSpPr>
      <dsp:spPr>
        <a:xfrm>
          <a:off x="2237338" y="857081"/>
          <a:ext cx="89493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5079FA-FEC4-4B84-B3C0-FCAD2F706AD6}">
      <dsp:nvSpPr>
        <dsp:cNvPr id="0" name=""/>
        <dsp:cNvSpPr/>
      </dsp:nvSpPr>
      <dsp:spPr>
        <a:xfrm>
          <a:off x="2405138" y="869671"/>
          <a:ext cx="8781552" cy="714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Integrate small charities as co-producers of care.</a:t>
          </a:r>
        </a:p>
      </dsp:txBody>
      <dsp:txXfrm>
        <a:off x="2405138" y="869671"/>
        <a:ext cx="8781552" cy="714590"/>
      </dsp:txXfrm>
    </dsp:sp>
    <dsp:sp modelId="{23953B6A-A672-4A4F-BFD2-64351DD02DBE}">
      <dsp:nvSpPr>
        <dsp:cNvPr id="0" name=""/>
        <dsp:cNvSpPr/>
      </dsp:nvSpPr>
      <dsp:spPr>
        <a:xfrm>
          <a:off x="2237338" y="1433776"/>
          <a:ext cx="89493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0371A3-2B67-4D3D-804B-F95CC62D45FF}">
      <dsp:nvSpPr>
        <dsp:cNvPr id="0" name=""/>
        <dsp:cNvSpPr/>
      </dsp:nvSpPr>
      <dsp:spPr>
        <a:xfrm>
          <a:off x="2405138" y="1538956"/>
          <a:ext cx="8781552" cy="714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Reform funding models to offer core, long-term support.</a:t>
          </a:r>
        </a:p>
      </dsp:txBody>
      <dsp:txXfrm>
        <a:off x="2405138" y="1538956"/>
        <a:ext cx="8781552" cy="714590"/>
      </dsp:txXfrm>
    </dsp:sp>
    <dsp:sp modelId="{CA3BCD47-8538-43BD-99E4-1C69ABD0706D}">
      <dsp:nvSpPr>
        <dsp:cNvPr id="0" name=""/>
        <dsp:cNvSpPr/>
      </dsp:nvSpPr>
      <dsp:spPr>
        <a:xfrm>
          <a:off x="2237338" y="2114647"/>
          <a:ext cx="89493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B37F36-2B3D-47A2-904C-E98BEB6D4699}">
      <dsp:nvSpPr>
        <dsp:cNvPr id="0" name=""/>
        <dsp:cNvSpPr/>
      </dsp:nvSpPr>
      <dsp:spPr>
        <a:xfrm>
          <a:off x="2405138" y="2150360"/>
          <a:ext cx="8781552" cy="714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Invest in infrastructure and leadership development for small organisations.</a:t>
          </a:r>
        </a:p>
      </dsp:txBody>
      <dsp:txXfrm>
        <a:off x="2405138" y="2150360"/>
        <a:ext cx="8781552" cy="714590"/>
      </dsp:txXfrm>
    </dsp:sp>
    <dsp:sp modelId="{F3707683-F1A9-458B-B997-2A6BB77739C9}">
      <dsp:nvSpPr>
        <dsp:cNvPr id="0" name=""/>
        <dsp:cNvSpPr/>
      </dsp:nvSpPr>
      <dsp:spPr>
        <a:xfrm>
          <a:off x="2237338" y="3003867"/>
          <a:ext cx="89493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DF1AD4-A295-4B7C-9C61-E1A504C4218F}">
      <dsp:nvSpPr>
        <dsp:cNvPr id="0" name=""/>
        <dsp:cNvSpPr/>
      </dsp:nvSpPr>
      <dsp:spPr>
        <a:xfrm>
          <a:off x="2405138" y="3016443"/>
          <a:ext cx="8781552" cy="714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Champion mental health and wellbeing support for community leaders.</a:t>
          </a:r>
        </a:p>
      </dsp:txBody>
      <dsp:txXfrm>
        <a:off x="2405138" y="3016443"/>
        <a:ext cx="8781552" cy="714590"/>
      </dsp:txXfrm>
    </dsp:sp>
    <dsp:sp modelId="{73161806-6AE3-4F7E-B7D1-6E85E931DA2D}">
      <dsp:nvSpPr>
        <dsp:cNvPr id="0" name=""/>
        <dsp:cNvSpPr/>
      </dsp:nvSpPr>
      <dsp:spPr>
        <a:xfrm>
          <a:off x="2237338" y="3754187"/>
          <a:ext cx="89493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B31C22-394A-4995-9352-37BF8402B2C5}">
      <dsp:nvSpPr>
        <dsp:cNvPr id="0" name=""/>
        <dsp:cNvSpPr/>
      </dsp:nvSpPr>
      <dsp:spPr>
        <a:xfrm>
          <a:off x="2405138" y="3720458"/>
          <a:ext cx="8781552" cy="714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Share and unlock community assets to improve access to space and resources.</a:t>
          </a:r>
        </a:p>
      </dsp:txBody>
      <dsp:txXfrm>
        <a:off x="2405138" y="3720458"/>
        <a:ext cx="8781552" cy="714590"/>
      </dsp:txXfrm>
    </dsp:sp>
    <dsp:sp modelId="{0BDB307E-93E9-4C82-B4A0-85A207C60C3C}">
      <dsp:nvSpPr>
        <dsp:cNvPr id="0" name=""/>
        <dsp:cNvSpPr/>
      </dsp:nvSpPr>
      <dsp:spPr>
        <a:xfrm>
          <a:off x="2237338" y="4504507"/>
          <a:ext cx="89493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456DA8-9497-445A-81F8-628DD60A9E11}">
      <dsp:nvSpPr>
        <dsp:cNvPr id="0" name=""/>
        <dsp:cNvSpPr/>
      </dsp:nvSpPr>
      <dsp:spPr>
        <a:xfrm>
          <a:off x="2405138" y="4459202"/>
          <a:ext cx="8781552" cy="714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It’s about inclusion, redistributing power and unlocking the full potential of community-led change.</a:t>
          </a:r>
        </a:p>
      </dsp:txBody>
      <dsp:txXfrm>
        <a:off x="2405138" y="4459202"/>
        <a:ext cx="8781552" cy="714590"/>
      </dsp:txXfrm>
    </dsp:sp>
    <dsp:sp modelId="{956CD32F-C44B-42FF-B34F-BB08C848A9C2}">
      <dsp:nvSpPr>
        <dsp:cNvPr id="0" name=""/>
        <dsp:cNvSpPr/>
      </dsp:nvSpPr>
      <dsp:spPr>
        <a:xfrm>
          <a:off x="2237338" y="5254827"/>
          <a:ext cx="89493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06EA42-198D-4B75-B807-CE786FD12382}">
      <dsp:nvSpPr>
        <dsp:cNvPr id="0" name=""/>
        <dsp:cNvSpPr/>
      </dsp:nvSpPr>
      <dsp:spPr>
        <a:xfrm>
          <a:off x="-198116" y="329594"/>
          <a:ext cx="9730726" cy="8593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The Power of Small is a call to action. </a:t>
          </a:r>
        </a:p>
      </dsp:txBody>
      <dsp:txXfrm>
        <a:off x="-172946" y="354764"/>
        <a:ext cx="7993304" cy="809025"/>
      </dsp:txXfrm>
    </dsp:sp>
    <dsp:sp modelId="{90EECAEA-F8D6-43D4-8FCC-1F60998D9D44}">
      <dsp:nvSpPr>
        <dsp:cNvPr id="0" name=""/>
        <dsp:cNvSpPr/>
      </dsp:nvSpPr>
      <dsp:spPr>
        <a:xfrm>
          <a:off x="1088414" y="1491034"/>
          <a:ext cx="8938260" cy="18356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We have the opportunity to build collaborative, equitable systems that empower small organisations and communities to drive health, wellbeing, and social change.</a:t>
          </a:r>
        </a:p>
      </dsp:txBody>
      <dsp:txXfrm>
        <a:off x="1142178" y="1544798"/>
        <a:ext cx="7055000" cy="1728102"/>
      </dsp:txXfrm>
    </dsp:sp>
    <dsp:sp modelId="{A5CFF9F0-27EE-451A-9E17-6410785D7E52}">
      <dsp:nvSpPr>
        <dsp:cNvPr id="0" name=""/>
        <dsp:cNvSpPr/>
      </dsp:nvSpPr>
      <dsp:spPr>
        <a:xfrm>
          <a:off x="2613641" y="3729760"/>
          <a:ext cx="7901958" cy="1196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Let’s find creative ways to involve each other and new people we haven’t met before.</a:t>
          </a:r>
        </a:p>
      </dsp:txBody>
      <dsp:txXfrm>
        <a:off x="2648684" y="3764803"/>
        <a:ext cx="6262019" cy="1126353"/>
      </dsp:txXfrm>
    </dsp:sp>
    <dsp:sp modelId="{35D5C672-64F9-42EC-93E6-4FA65AB1CC51}">
      <dsp:nvSpPr>
        <dsp:cNvPr id="0" name=""/>
        <dsp:cNvSpPr/>
      </dsp:nvSpPr>
      <dsp:spPr>
        <a:xfrm>
          <a:off x="8149315" y="1151571"/>
          <a:ext cx="987061" cy="98706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8371404" y="1151571"/>
        <a:ext cx="542883" cy="742763"/>
      </dsp:txXfrm>
    </dsp:sp>
    <dsp:sp modelId="{EB8791AA-DE2A-4643-A4D4-7115D419BB72}">
      <dsp:nvSpPr>
        <dsp:cNvPr id="0" name=""/>
        <dsp:cNvSpPr/>
      </dsp:nvSpPr>
      <dsp:spPr>
        <a:xfrm>
          <a:off x="8937985" y="2913096"/>
          <a:ext cx="987061" cy="98706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9160074" y="2913096"/>
        <a:ext cx="542883" cy="742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390CF-8D78-4842-B349-3DF6268D1806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79080-989A-4862-8181-11C58B9790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1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vo.org.uk/news-and-insights/news-index/power-of-small/power-of-small-why-important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ncvo-app-wagtail-mediaa721a567-uwkfinin077j.s3.amazonaws.com/documents/ncvo_power_of_small_report.pdf" TargetMode="Externa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96353-6D3E-24CC-615D-E8B92CCF8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10BBD4-1CDF-1F19-3E1A-E7CDED2107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57188" y="1241425"/>
            <a:ext cx="5954712" cy="33496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C876F9-8EE9-ADF8-86F7-7CA9E0135D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B594C-484E-5D72-CCEA-1B1229318A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79080-989A-4862-8181-11C58B9790C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9642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79080-989A-4862-8181-11C58B9790C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37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4744A-908F-389C-ADF7-D290F8C38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CED20E-E772-B481-CB1D-03CFA55230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B8382E-6BC4-B45B-CB2F-1D127E0A42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Reference some examples of what we are already doing.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E8E0D-2D09-6F77-DA01-DB2F19A4DA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79080-989A-4862-8181-11C58B9790C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4333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F93A6-D661-9D92-C582-6F59BBDA2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11EE88-1FEC-C396-7C98-9A3C20C1F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9D211B-BD9A-2A0C-3D08-B4934FE65D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/>
              <a:t>Our focus will be on the power of small because the larger organisations have more means to have a voice. </a:t>
            </a: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We want to hear from you during this event so that we can understand the </a:t>
            </a:r>
            <a:r>
              <a:rPr lang="en-GB" b="1"/>
              <a:t>most important and urgent things </a:t>
            </a:r>
            <a:r>
              <a:rPr lang="en-GB"/>
              <a:t>for you so that we can prioritise any resources we do have. We anticipate that resources will be limited hence the focus on collaboration and pooling resources, skills, knowledge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D84CED-4A81-E31F-6D58-0E10CD3A2E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79080-989A-4862-8181-11C58B9790C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5890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79080-989A-4862-8181-11C58B9790C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493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2436F-A097-4266-BDCD-DA6CFEE2B0B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28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79080-989A-4862-8181-11C58B9790C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697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8C7F9-21F3-8343-7F74-89CF3AAA4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8155D5-8720-050D-70BA-98251AD37F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531E32-AA5A-8987-C2C2-B38A2C3107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 [morning/afternoon], everyone.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Small is £1m turnover and less – over 90% of the sector falls under this, including ourselves. Community </a:t>
            </a:r>
            <a:r>
              <a:rPr lang="en-US" sz="1200" b="0" i="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ould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 groups who have no formal identify as an organisation.</a:t>
            </a:r>
            <a:br>
              <a:rPr lang="en-US"/>
            </a:b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Today, I’ll share insights from NCVO’s </a:t>
            </a:r>
            <a:r>
              <a:rPr lang="en-US" sz="1200" b="0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Power of Small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report and explore how its findings can help us strengthen Wandsworth’s voluntary and community sector—especially through </a:t>
            </a:r>
            <a:r>
              <a:rPr lang="en-US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collaboration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and the </a:t>
            </a:r>
            <a:r>
              <a:rPr lang="en-US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empowerment of small organisations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in emerging models like </a:t>
            </a:r>
            <a:r>
              <a:rPr lang="en-US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Integrated </a:t>
            </a:r>
            <a:r>
              <a:rPr lang="en-US" sz="1200" b="1" i="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Neighbourhood</a:t>
            </a:r>
            <a:r>
              <a:rPr lang="en-US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Teams (INTs)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92540D-F6E0-410A-A7A7-660E80756D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79080-989A-4862-8181-11C58B9790C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14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79080-989A-4862-8181-11C58B9790C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979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0FC7D-0624-DD53-8CF7-FBFFE2CF1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BA4129-0BA5-8B3E-A873-5249EFB10F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91BE8E-9697-081E-3E83-7186511FC6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i="1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Why the Power of Small project is important - Power of Small project report | News index | NCVO</a:t>
            </a:r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i="1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ncvo_power_of_small_report.pdf</a:t>
            </a:r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Not surprising themes – but the evidence gives us something to focus and provide evidence for the need to change.</a:t>
            </a:r>
            <a:br>
              <a:rPr lang="en-GB"/>
            </a:br>
            <a:r>
              <a:rPr lang="en-GB"/>
              <a:t>Later you can share your thoughts on how these issues affect you and change that is needed.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8042F-C64A-82FF-113E-7C29617B63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79080-989A-4862-8181-11C58B9790C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423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CCD17-C3C8-1580-4906-62893FA94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324FBF-4597-5A91-9AB7-DB2A4C9071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043145-F6C6-80F6-3661-B007022D4D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>
                <a:effectLst/>
                <a:highlight>
                  <a:srgbClr val="FFFF00"/>
                </a:highlight>
                <a:latin typeface="Segoe Sans"/>
              </a:rPr>
              <a:t>Wandsworth’s </a:t>
            </a:r>
            <a:r>
              <a:rPr lang="en-US" b="1" i="0">
                <a:effectLst/>
                <a:highlight>
                  <a:srgbClr val="FFFF00"/>
                </a:highlight>
                <a:latin typeface="Segoe Sans"/>
              </a:rPr>
              <a:t>Voluntary Sector Needs Analysis</a:t>
            </a:r>
            <a:r>
              <a:rPr lang="en-US" b="0" i="0">
                <a:effectLst/>
                <a:highlight>
                  <a:srgbClr val="FFFF00"/>
                </a:highlight>
                <a:latin typeface="Segoe Sans"/>
              </a:rPr>
              <a:t>, led by Rocket Science, provides a rich and timely picture of the local landscape. It reinforces the findings of the </a:t>
            </a:r>
            <a:r>
              <a:rPr lang="en-US" b="0" i="1">
                <a:effectLst/>
                <a:highlight>
                  <a:srgbClr val="FFFF00"/>
                </a:highlight>
                <a:latin typeface="Segoe Sans"/>
              </a:rPr>
              <a:t>Power of Small</a:t>
            </a:r>
            <a:r>
              <a:rPr lang="en-US" b="0" i="0">
                <a:effectLst/>
                <a:highlight>
                  <a:srgbClr val="FFFF00"/>
                </a:highlight>
                <a:latin typeface="Segoe Sans"/>
              </a:rPr>
              <a:t> report and highlights the </a:t>
            </a:r>
            <a:r>
              <a:rPr lang="en-US" b="1" i="0">
                <a:effectLst/>
                <a:highlight>
                  <a:srgbClr val="FFFF00"/>
                </a:highlight>
                <a:latin typeface="Segoe Sans"/>
              </a:rPr>
              <a:t>urgent need for collaboration and empowerment</a:t>
            </a:r>
            <a:r>
              <a:rPr lang="en-US" b="0" i="0">
                <a:effectLst/>
                <a:highlight>
                  <a:srgbClr val="FFFF00"/>
                </a:highlight>
                <a:latin typeface="Segoe Sans"/>
              </a:rPr>
              <a:t> of small organisations</a:t>
            </a:r>
            <a:br>
              <a:rPr lang="en-US" b="0" i="0">
                <a:effectLst/>
                <a:highlight>
                  <a:srgbClr val="FFFF00"/>
                </a:highlight>
                <a:latin typeface="Segoe Sans"/>
              </a:rPr>
            </a:br>
            <a:br>
              <a:rPr lang="en-US" b="0" i="0">
                <a:effectLst/>
                <a:highlight>
                  <a:srgbClr val="FFFF00"/>
                </a:highlight>
                <a:latin typeface="Segoe Sans"/>
              </a:rPr>
            </a:br>
            <a:r>
              <a:rPr lang="en-US" b="0" i="0">
                <a:effectLst/>
                <a:highlight>
                  <a:srgbClr val="FFFF00"/>
                </a:highlight>
                <a:latin typeface="Segoe Sans"/>
              </a:rPr>
              <a:t>State of the Sector 2022: </a:t>
            </a:r>
            <a:r>
              <a:rPr lang="en-US" sz="1200" b="0" i="0" kern="120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Key challenges include funding insecurity, volunteer recruitment, and navigating statutory systems.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Opportunities lie in strengthening collaboration, improving digital capabilities, and amplifying the sector’s impact narrative.</a:t>
            </a:r>
          </a:p>
          <a:p>
            <a:r>
              <a:rPr lang="en-US" sz="1200" b="1" i="0" kern="120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Recommendations</a:t>
            </a:r>
          </a:p>
          <a:p>
            <a:r>
              <a:rPr lang="en-US" sz="1200" b="1" i="0" kern="120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Improve visibility</a:t>
            </a:r>
            <a:r>
              <a:rPr lang="en-US" sz="1200" b="0" i="0" kern="120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 of the sector’s work to residents and stakeholders.</a:t>
            </a:r>
          </a:p>
          <a:p>
            <a:r>
              <a:rPr lang="en-US" sz="1200" b="1" i="0" kern="120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Enhance support structures</a:t>
            </a:r>
            <a:r>
              <a:rPr lang="en-US" sz="1200" b="0" i="0" kern="120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 for new and existing groups.</a:t>
            </a:r>
          </a:p>
          <a:p>
            <a:r>
              <a:rPr lang="en-US" sz="1200" b="1" i="0" kern="120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Foster partnerships</a:t>
            </a:r>
            <a:r>
              <a:rPr lang="en-US" sz="1200" b="0" i="0" kern="120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 across sectors to address complex needs.</a:t>
            </a:r>
          </a:p>
          <a:p>
            <a:r>
              <a:rPr lang="en-US" sz="1200" b="1" i="0" kern="120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Invest in digital tools</a:t>
            </a:r>
            <a:r>
              <a:rPr lang="en-US" sz="1200" b="0" i="0" kern="120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 and training to modernize operations.</a:t>
            </a:r>
          </a:p>
          <a:p>
            <a:r>
              <a:rPr lang="en-US" sz="1200" b="1" i="0" kern="120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Promote inclusive practices</a:t>
            </a:r>
            <a:r>
              <a:rPr lang="en-US" sz="1200" b="0" i="0" kern="120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 to ensure all communities are represented and supported.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66B9BB-8EA4-64E2-C52F-4AB06EEEC3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79080-989A-4862-8181-11C58B9790C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2960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E113D8-FCA0-F7BB-87D4-771918F16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E96A0D-ADE1-8188-A304-010F8C35DB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20DC31-9936-E4E3-6EE9-3B1507B66D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AF343-3A94-DFAE-1E38-988B784487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79080-989A-4862-8181-11C58B9790C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500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ADD55-ECE1-C3C8-AAB7-B44B2A9DB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0DFB04-BB7E-2CC6-1952-E1A4CB6082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C7CA4A-A94F-4993-756D-13E463377F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There’s a lot going on in Health and Wellbeing – it’s a busy field but two things point to where we need to focus.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 Joint Strategic Needs Assessment is a way local organisations in a borough work together to understand what people in the community need to live healthier and happier lives. 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49FBF-97B8-8C24-516C-2C29EAC6D4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79080-989A-4862-8181-11C58B9790C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375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0F1D3-685C-4BDC-90E5-35E7A5B2C02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4F5-BF58-4C60-9527-19A861F7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1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0F1D3-685C-4BDC-90E5-35E7A5B2C02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4F5-BF58-4C60-9527-19A861F7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203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0F1D3-685C-4BDC-90E5-35E7A5B2C02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4F5-BF58-4C60-9527-19A861F7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351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ABB2D-505F-F864-9A91-9D5348B46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8DEA4-3D10-7684-6795-473949DC5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29884-8A07-AD84-7708-AAE2907D2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02C9E-02B6-4B4D-A381-D7E1FB27B538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1F77D-A113-844D-70A1-88342510B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01C73-CABA-80A2-B51F-511571252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B2E35-CA60-41B8-A9E7-4E0B90E18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399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D4EE5-C046-0026-7431-C0151D74B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EB1800-1102-812F-D7F7-0298FFB82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808B2-EA2C-01A0-5A24-2E4F6DE90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02C9E-02B6-4B4D-A381-D7E1FB27B538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A39C2-EFCF-C049-45B4-D49A4C5AF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22521-6AE8-CF8E-8B0A-55679EE5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B2E35-CA60-41B8-A9E7-4E0B90E18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530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0F1D3-685C-4BDC-90E5-35E7A5B2C02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4F5-BF58-4C60-9527-19A861F7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568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0F1D3-685C-4BDC-90E5-35E7A5B2C02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4F5-BF58-4C60-9527-19A861F7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41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0F1D3-685C-4BDC-90E5-35E7A5B2C02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4F5-BF58-4C60-9527-19A861F7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971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0F1D3-685C-4BDC-90E5-35E7A5B2C02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4F5-BF58-4C60-9527-19A861F7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49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0F1D3-685C-4BDC-90E5-35E7A5B2C02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4F5-BF58-4C60-9527-19A861F7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989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0F1D3-685C-4BDC-90E5-35E7A5B2C02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4F5-BF58-4C60-9527-19A861F7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365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0F1D3-685C-4BDC-90E5-35E7A5B2C02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4F5-BF58-4C60-9527-19A861F7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926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0F1D3-685C-4BDC-90E5-35E7A5B2C02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8D4F5-BF58-4C60-9527-19A861F7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01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0F1D3-685C-4BDC-90E5-35E7A5B2C02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8D4F5-BF58-4C60-9527-19A861F71F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22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9058A8-D7F4-0855-8F09-A4F6AC5C5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BEF4CB-9DE9-63DE-E05E-443596CBD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C0B20-E1E2-7621-6617-E5251BC72B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C02C9E-02B6-4B4D-A381-D7E1FB27B538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A250F-1F46-AEBB-78C2-2C8F58F337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FA93A-09A8-8476-730D-F8008F98DA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BB2E35-CA60-41B8-A9E7-4E0B90E18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35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hyperlink" Target="https://www.bing.com/ck/a?!&amp;&amp;p=9f5864e01c32248ec9c271359a5ea0c0209df821a593d73032e8dce79de1b7a3JmltdHM9MTc1ODQ5OTIwMA&amp;ptn=3&amp;ver=2&amp;hsh=4&amp;fclid=3e84f6a6-45d5-6270-048a-e51544e663fd&amp;psq=what+does+NVCO+stand+for&amp;u=a1aHR0cHM6Ly93d3cubmN2by5vcmcudWsv&amp;ntb=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C07CD-1F0F-57F9-9322-9CCC411A9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ogo for a company&#10;&#10;Description automatically generated">
            <a:extLst>
              <a:ext uri="{FF2B5EF4-FFF2-40B4-BE49-F238E27FC236}">
                <a16:creationId xmlns:a16="http://schemas.microsoft.com/office/drawing/2014/main" id="{DA4EA561-E718-EE25-925F-D84726AB919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655763" y="-318608"/>
            <a:ext cx="3810000" cy="381000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77C14C-02C8-52FC-547F-E6D0F7948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7221"/>
            <a:ext cx="10515600" cy="36586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25" b="1">
              <a:solidFill>
                <a:srgbClr val="1B718F"/>
              </a:solidFill>
              <a:latin typeface="Arial" panose="020B0604020202020204" pitchFamily="34" charset="0"/>
              <a:ea typeface="+mj-ea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GB" sz="3600" b="1">
                <a:solidFill>
                  <a:srgbClr val="1B71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NVCO Power of Small Report</a:t>
            </a:r>
          </a:p>
          <a:p>
            <a:pPr marL="0" indent="0" algn="ctr">
              <a:buNone/>
            </a:pPr>
            <a:endParaRPr lang="en-GB" sz="3600" b="1">
              <a:solidFill>
                <a:srgbClr val="1B718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b="1">
                <a:solidFill>
                  <a:srgbClr val="1B71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Sarah Cook Deputy Director (Research, Engagement and Consultancy) and Healthwatch Wandsworth Lead Officer</a:t>
            </a:r>
          </a:p>
        </p:txBody>
      </p:sp>
    </p:spTree>
    <p:extLst>
      <p:ext uri="{BB962C8B-B14F-4D97-AF65-F5344CB8AC3E}">
        <p14:creationId xmlns:p14="http://schemas.microsoft.com/office/powerpoint/2010/main" val="3843009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719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5A7F04-D3FD-4C8E-FD5C-66D74E598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A4E88CD-078C-F0A5-4729-192FF1C1C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505E274C-6C93-EBB0-36A7-671ADBA2DE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992AD0A-CD02-24CC-9124-1433B7272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>
                <a:solidFill>
                  <a:srgbClr val="1B718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could be done</a:t>
            </a:r>
          </a:p>
        </p:txBody>
      </p:sp>
      <p:pic>
        <p:nvPicPr>
          <p:cNvPr id="5" name="Picture 4" descr="A logo for a company&#10;&#10;Description automatically generated">
            <a:extLst>
              <a:ext uri="{FF2B5EF4-FFF2-40B4-BE49-F238E27FC236}">
                <a16:creationId xmlns:a16="http://schemas.microsoft.com/office/drawing/2014/main" id="{76E5EE75-A94E-B148-A8AD-F46EE976DF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37" b="35543"/>
          <a:stretch>
            <a:fillRect/>
          </a:stretch>
        </p:blipFill>
        <p:spPr>
          <a:xfrm>
            <a:off x="9448801" y="96488"/>
            <a:ext cx="2612170" cy="852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696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814D5-CB46-1013-21CD-785005A64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3FB63-EC32-7B63-88B9-A5EDD5C6C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noProof="0">
                <a:solidFill>
                  <a:srgbClr val="1B718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</a:t>
            </a:r>
            <a:r>
              <a:rPr lang="en-US" sz="3600" b="1">
                <a:solidFill>
                  <a:srgbClr val="1B718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could be done</a:t>
            </a:r>
            <a:r>
              <a:rPr lang="en-US" sz="3600" b="1" noProof="0">
                <a:solidFill>
                  <a:srgbClr val="1B718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600" noProof="0"/>
          </a:p>
        </p:txBody>
      </p:sp>
      <p:pic>
        <p:nvPicPr>
          <p:cNvPr id="4" name="Picture 3" descr="A logo for a company&#10;&#10;Description automatically generated">
            <a:extLst>
              <a:ext uri="{FF2B5EF4-FFF2-40B4-BE49-F238E27FC236}">
                <a16:creationId xmlns:a16="http://schemas.microsoft.com/office/drawing/2014/main" id="{8DF342DD-AE41-21C9-1572-DDEC7DE0E77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924" b="32660"/>
          <a:stretch>
            <a:fillRect/>
          </a:stretch>
        </p:blipFill>
        <p:spPr>
          <a:xfrm>
            <a:off x="9414067" y="182880"/>
            <a:ext cx="2510672" cy="914288"/>
          </a:xfrm>
          <a:prstGeom prst="rect">
            <a:avLst/>
          </a:prstGeom>
        </p:spPr>
      </p:pic>
      <p:graphicFrame>
        <p:nvGraphicFramePr>
          <p:cNvPr id="8" name="TextBox 4">
            <a:extLst>
              <a:ext uri="{FF2B5EF4-FFF2-40B4-BE49-F238E27FC236}">
                <a16:creationId xmlns:a16="http://schemas.microsoft.com/office/drawing/2014/main" id="{D8C609DC-9422-A293-DF93-D0933722C232}"/>
              </a:ext>
            </a:extLst>
          </p:cNvPr>
          <p:cNvGraphicFramePr/>
          <p:nvPr/>
        </p:nvGraphicFramePr>
        <p:xfrm>
          <a:off x="738047" y="1377066"/>
          <a:ext cx="11186691" cy="5298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01983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B1E35-48D8-850A-0DAD-4AD160A52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7A5CA-3F0A-B31C-935B-4B4D837CD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noProof="0">
                <a:solidFill>
                  <a:srgbClr val="1B718F"/>
                </a:solidFill>
                <a:latin typeface="Arial"/>
                <a:ea typeface="Calibri"/>
                <a:cs typeface="Times New Roman"/>
              </a:rPr>
              <a:t>What next?</a:t>
            </a:r>
            <a:endParaRPr lang="en-GB" sz="3600" noProof="0">
              <a:latin typeface="Arial"/>
              <a:ea typeface="Calibri"/>
              <a:cs typeface="Times New Roman"/>
            </a:endParaRPr>
          </a:p>
        </p:txBody>
      </p:sp>
      <p:pic>
        <p:nvPicPr>
          <p:cNvPr id="4" name="Picture 3" descr="A logo for a company&#10;&#10;Description automatically generated">
            <a:extLst>
              <a:ext uri="{FF2B5EF4-FFF2-40B4-BE49-F238E27FC236}">
                <a16:creationId xmlns:a16="http://schemas.microsoft.com/office/drawing/2014/main" id="{A476755E-67D3-9956-E1CE-A7178B3CC3A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16" b="32660"/>
          <a:stretch>
            <a:fillRect/>
          </a:stretch>
        </p:blipFill>
        <p:spPr>
          <a:xfrm>
            <a:off x="9414067" y="165100"/>
            <a:ext cx="2510672" cy="932068"/>
          </a:xfrm>
          <a:prstGeom prst="rect">
            <a:avLst/>
          </a:prstGeom>
        </p:spPr>
      </p:pic>
      <p:graphicFrame>
        <p:nvGraphicFramePr>
          <p:cNvPr id="14" name="TextBox 5">
            <a:extLst>
              <a:ext uri="{FF2B5EF4-FFF2-40B4-BE49-F238E27FC236}">
                <a16:creationId xmlns:a16="http://schemas.microsoft.com/office/drawing/2014/main" id="{1C12C4E5-3075-4D17-E40C-BA7C3E264B20}"/>
              </a:ext>
            </a:extLst>
          </p:cNvPr>
          <p:cNvGraphicFramePr/>
          <p:nvPr/>
        </p:nvGraphicFramePr>
        <p:xfrm>
          <a:off x="1123670" y="1496110"/>
          <a:ext cx="10515600" cy="5061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37828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3DDF0-E437-DBB7-D31D-95B0429DC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A71BCD57-6633-3762-4533-46A8EF483F43}"/>
              </a:ext>
            </a:extLst>
          </p:cNvPr>
          <p:cNvSpPr/>
          <p:nvPr/>
        </p:nvSpPr>
        <p:spPr>
          <a:xfrm>
            <a:off x="-1753386" y="1701538"/>
            <a:ext cx="6985262" cy="6226404"/>
          </a:xfrm>
          <a:prstGeom prst="ellipse">
            <a:avLst/>
          </a:prstGeom>
          <a:solidFill>
            <a:srgbClr val="1B718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rgbClr val="1B718F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C8522A2-38C1-F708-12BC-75048ECE5A9F}"/>
              </a:ext>
            </a:extLst>
          </p:cNvPr>
          <p:cNvSpPr/>
          <p:nvPr/>
        </p:nvSpPr>
        <p:spPr>
          <a:xfrm>
            <a:off x="-3205774" y="-685543"/>
            <a:ext cx="12138581" cy="7152408"/>
          </a:xfrm>
          <a:prstGeom prst="ellipse">
            <a:avLst/>
          </a:prstGeom>
          <a:solidFill>
            <a:srgbClr val="B0329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3719FA-EF53-670B-23FF-B01025F41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7353"/>
            <a:ext cx="6718965" cy="2273308"/>
          </a:xfrm>
        </p:spPr>
        <p:txBody>
          <a:bodyPr>
            <a:normAutofit/>
          </a:bodyPr>
          <a:lstStyle/>
          <a:p>
            <a:pPr algn="l"/>
            <a:r>
              <a:rPr lang="en-GB" sz="3600" b="1" noProof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Thank you</a:t>
            </a:r>
            <a:endParaRPr lang="en-GB" sz="3600" noProof="0">
              <a:solidFill>
                <a:schemeClr val="bg1"/>
              </a:solidFill>
            </a:endParaRPr>
          </a:p>
        </p:txBody>
      </p:sp>
      <p:sp>
        <p:nvSpPr>
          <p:cNvPr id="7" name="AutoShape 2" descr="NHS South West London Integrated Care Board logo">
            <a:extLst>
              <a:ext uri="{FF2B5EF4-FFF2-40B4-BE49-F238E27FC236}">
                <a16:creationId xmlns:a16="http://schemas.microsoft.com/office/drawing/2014/main" id="{AA17521E-E7FF-348F-AA71-A06EAF5D8F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noProof="0"/>
          </a:p>
        </p:txBody>
      </p:sp>
      <p:pic>
        <p:nvPicPr>
          <p:cNvPr id="3" name="Picture 2" descr="A logo for a company&#10;&#10;Description automatically generated">
            <a:extLst>
              <a:ext uri="{FF2B5EF4-FFF2-40B4-BE49-F238E27FC236}">
                <a16:creationId xmlns:a16="http://schemas.microsoft.com/office/drawing/2014/main" id="{B095B420-0DE9-9764-6348-6A52D4A257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37" b="35543"/>
          <a:stretch>
            <a:fillRect/>
          </a:stretch>
        </p:blipFill>
        <p:spPr>
          <a:xfrm>
            <a:off x="7668458" y="5261811"/>
            <a:ext cx="4376470" cy="142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969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57C8C-9963-E5D3-E670-6ABDA8EC0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2D762D1F-0CA0-922F-8BDD-FDC7604ACA95}"/>
              </a:ext>
            </a:extLst>
          </p:cNvPr>
          <p:cNvSpPr/>
          <p:nvPr/>
        </p:nvSpPr>
        <p:spPr>
          <a:xfrm>
            <a:off x="-1753386" y="1701538"/>
            <a:ext cx="6985262" cy="6226404"/>
          </a:xfrm>
          <a:prstGeom prst="ellipse">
            <a:avLst/>
          </a:prstGeom>
          <a:solidFill>
            <a:srgbClr val="1B718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rgbClr val="1B718F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66FAABD-0D49-4C79-BB4A-542FFFA330B3}"/>
              </a:ext>
            </a:extLst>
          </p:cNvPr>
          <p:cNvSpPr/>
          <p:nvPr/>
        </p:nvSpPr>
        <p:spPr>
          <a:xfrm>
            <a:off x="-3205774" y="-685543"/>
            <a:ext cx="12138581" cy="7152408"/>
          </a:xfrm>
          <a:prstGeom prst="ellipse">
            <a:avLst/>
          </a:prstGeom>
          <a:solidFill>
            <a:srgbClr val="B0329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294E3A-D5E9-7345-C622-FF0B9185FA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8570" y="1473739"/>
            <a:ext cx="6718965" cy="2273308"/>
          </a:xfrm>
        </p:spPr>
        <p:txBody>
          <a:bodyPr>
            <a:normAutofit/>
          </a:bodyPr>
          <a:lstStyle/>
          <a:p>
            <a:pPr algn="l"/>
            <a:r>
              <a:rPr lang="en-GB" sz="3600" b="1" noProof="0">
                <a:solidFill>
                  <a:schemeClr val="bg1"/>
                </a:solidFill>
                <a:latin typeface="Arial"/>
                <a:cs typeface="Times New Roman"/>
              </a:rPr>
              <a:t>Power in Partnership: Shaping the System Together</a:t>
            </a:r>
            <a:endParaRPr lang="en-GB" sz="3600" noProof="0">
              <a:solidFill>
                <a:schemeClr val="bg1"/>
              </a:solidFill>
              <a:latin typeface="Arial"/>
              <a:cs typeface="Times New Roman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C925D1-D88E-ADA4-D90F-F590C61188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66885"/>
            <a:ext cx="6526491" cy="1292809"/>
          </a:xfrm>
        </p:spPr>
        <p:txBody>
          <a:bodyPr>
            <a:normAutofit/>
          </a:bodyPr>
          <a:lstStyle/>
          <a:p>
            <a:pPr algn="l"/>
            <a:r>
              <a:rPr lang="en-GB" sz="2100" noProof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Sarah Cook</a:t>
            </a:r>
            <a:endParaRPr lang="en-GB" sz="2100" noProof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AutoShape 2" descr="NHS South West London Integrated Care Board logo">
            <a:extLst>
              <a:ext uri="{FF2B5EF4-FFF2-40B4-BE49-F238E27FC236}">
                <a16:creationId xmlns:a16="http://schemas.microsoft.com/office/drawing/2014/main" id="{E43FF5EA-66F6-FA02-0428-B313AD4E75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noProof="0"/>
          </a:p>
        </p:txBody>
      </p:sp>
      <p:pic>
        <p:nvPicPr>
          <p:cNvPr id="9" name="Picture 8" descr="A logo for a company&#10;&#10;Description automatically generated">
            <a:extLst>
              <a:ext uri="{FF2B5EF4-FFF2-40B4-BE49-F238E27FC236}">
                <a16:creationId xmlns:a16="http://schemas.microsoft.com/office/drawing/2014/main" id="{310F393D-7CF0-2799-3CB4-ACFD9C7C6B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37" b="35543"/>
          <a:stretch>
            <a:fillRect/>
          </a:stretch>
        </p:blipFill>
        <p:spPr>
          <a:xfrm>
            <a:off x="7668458" y="5261811"/>
            <a:ext cx="4376470" cy="142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502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71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F597443-8EF7-266E-335E-4032C78B3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>
                <a:solidFill>
                  <a:srgbClr val="1B718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 and recap</a:t>
            </a:r>
          </a:p>
        </p:txBody>
      </p:sp>
      <p:pic>
        <p:nvPicPr>
          <p:cNvPr id="5" name="Picture 4" descr="A logo for a company&#10;&#10;Description automatically generated">
            <a:extLst>
              <a:ext uri="{FF2B5EF4-FFF2-40B4-BE49-F238E27FC236}">
                <a16:creationId xmlns:a16="http://schemas.microsoft.com/office/drawing/2014/main" id="{7E041AB8-9EF0-F893-9C94-B9A68C2C9D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37" b="35543"/>
          <a:stretch>
            <a:fillRect/>
          </a:stretch>
        </p:blipFill>
        <p:spPr>
          <a:xfrm>
            <a:off x="9448801" y="96488"/>
            <a:ext cx="2612170" cy="852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3770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5512A-0B85-93EF-221D-286400667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CDEDE-5146-980B-4BC2-9A4359C67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noProof="0">
                <a:solidFill>
                  <a:srgbClr val="1B718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</a:t>
            </a:r>
            <a:endParaRPr lang="en-GB" sz="3600" noProof="0"/>
          </a:p>
        </p:txBody>
      </p:sp>
      <p:pic>
        <p:nvPicPr>
          <p:cNvPr id="4" name="Picture 3" descr="A logo for a company&#10;&#10;Description automatically generated">
            <a:extLst>
              <a:ext uri="{FF2B5EF4-FFF2-40B4-BE49-F238E27FC236}">
                <a16:creationId xmlns:a16="http://schemas.microsoft.com/office/drawing/2014/main" id="{B08FC418-AF0A-4D47-081A-27015DBB564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660"/>
          <a:stretch/>
        </p:blipFill>
        <p:spPr>
          <a:xfrm>
            <a:off x="9414067" y="-593520"/>
            <a:ext cx="2510672" cy="169068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2E70412-7006-1CDD-1EEB-0F42CC2602B3}"/>
              </a:ext>
            </a:extLst>
          </p:cNvPr>
          <p:cNvSpPr txBox="1"/>
          <p:nvPr/>
        </p:nvSpPr>
        <p:spPr>
          <a:xfrm>
            <a:off x="838200" y="1717265"/>
            <a:ext cx="10991248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/>
              <a:t>WCA has existed since 1991 to work with communities in collaborations to increase the voice of communities.</a:t>
            </a:r>
          </a:p>
          <a:p>
            <a:endParaRPr lang="en-US" sz="2400"/>
          </a:p>
          <a:p>
            <a:r>
              <a:rPr lang="en-US" sz="2400"/>
              <a:t>Focusing today on supporting small organisations to grow (trusted organisations often with lived experience) and support the communities they serve.</a:t>
            </a:r>
          </a:p>
          <a:p>
            <a:endParaRPr lang="en-US" sz="2400"/>
          </a:p>
          <a:p>
            <a:r>
              <a:rPr lang="en-US" sz="2400"/>
              <a:t>The Power of Small: The National Council for Voluntary Organisations (NVCO) </a:t>
            </a:r>
            <a:br>
              <a:rPr lang="en-US" sz="2400"/>
            </a:br>
            <a:r>
              <a:rPr lang="en-US" sz="2400"/>
              <a:t>– barriers limiting sustainability in a challenging time.</a:t>
            </a:r>
            <a:br>
              <a:rPr lang="en-US" sz="2400"/>
            </a:br>
            <a:endParaRPr lang="en-US" sz="2400"/>
          </a:p>
          <a:p>
            <a:r>
              <a:rPr lang="en-US" sz="2400"/>
              <a:t>How we can strengthen Wandsworth’s community organisation and groups —especially through </a:t>
            </a:r>
            <a:r>
              <a:rPr lang="en-US" sz="2400" b="1"/>
              <a:t>collaboration</a:t>
            </a:r>
            <a:r>
              <a:rPr lang="en-US" sz="2400"/>
              <a:t> and the </a:t>
            </a:r>
            <a:r>
              <a:rPr lang="en-US" sz="2400" b="1"/>
              <a:t>empowerment of small organisations and groups</a:t>
            </a:r>
            <a:r>
              <a:rPr lang="en-US" sz="2400"/>
              <a:t> in emerging models like </a:t>
            </a:r>
            <a:r>
              <a:rPr lang="en-US" sz="2400" b="1"/>
              <a:t>Neighborhood Health</a:t>
            </a:r>
            <a:r>
              <a:rPr lang="en-US" sz="2400"/>
              <a:t>.</a:t>
            </a:r>
            <a:endParaRPr lang="en-GB" sz="2400" noProof="0"/>
          </a:p>
        </p:txBody>
      </p:sp>
    </p:spTree>
    <p:extLst>
      <p:ext uri="{BB962C8B-B14F-4D97-AF65-F5344CB8AC3E}">
        <p14:creationId xmlns:p14="http://schemas.microsoft.com/office/powerpoint/2010/main" val="2298005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719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8DEC84-3147-449A-4E2E-E1BA9AF05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AF34422-9CD5-0550-8D80-A747BA547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0695071-D0BB-5B3E-6920-FACE441C4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65A672E-14FD-4F0C-9E11-89A122194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>
                <a:solidFill>
                  <a:srgbClr val="1B718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evidence</a:t>
            </a:r>
          </a:p>
        </p:txBody>
      </p:sp>
      <p:pic>
        <p:nvPicPr>
          <p:cNvPr id="5" name="Picture 4" descr="A logo for a company&#10;&#10;Description automatically generated">
            <a:extLst>
              <a:ext uri="{FF2B5EF4-FFF2-40B4-BE49-F238E27FC236}">
                <a16:creationId xmlns:a16="http://schemas.microsoft.com/office/drawing/2014/main" id="{0489368F-139C-576E-94EE-D907244246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37" b="35543"/>
          <a:stretch>
            <a:fillRect/>
          </a:stretch>
        </p:blipFill>
        <p:spPr>
          <a:xfrm>
            <a:off x="9448801" y="96488"/>
            <a:ext cx="2612170" cy="852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8625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BDEC0-A864-8CE7-9F39-5D6490AFA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8E2E8-087C-B683-050A-3F2E04662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noProof="0">
                <a:solidFill>
                  <a:srgbClr val="1B718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Findings - Power of Small Report</a:t>
            </a:r>
            <a:endParaRPr lang="en-GB" sz="3600" noProof="0"/>
          </a:p>
        </p:txBody>
      </p:sp>
      <p:pic>
        <p:nvPicPr>
          <p:cNvPr id="4" name="Picture 3" descr="A logo for a company&#10;&#10;Description automatically generated">
            <a:extLst>
              <a:ext uri="{FF2B5EF4-FFF2-40B4-BE49-F238E27FC236}">
                <a16:creationId xmlns:a16="http://schemas.microsoft.com/office/drawing/2014/main" id="{60DD349D-6266-A3DA-528B-77E15D955BE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85" b="32660"/>
          <a:stretch>
            <a:fillRect/>
          </a:stretch>
        </p:blipFill>
        <p:spPr>
          <a:xfrm>
            <a:off x="9414067" y="224588"/>
            <a:ext cx="2510672" cy="872579"/>
          </a:xfrm>
          <a:prstGeom prst="rect">
            <a:avLst/>
          </a:prstGeom>
        </p:spPr>
      </p:pic>
      <p:graphicFrame>
        <p:nvGraphicFramePr>
          <p:cNvPr id="8" name="TextBox 2">
            <a:extLst>
              <a:ext uri="{FF2B5EF4-FFF2-40B4-BE49-F238E27FC236}">
                <a16:creationId xmlns:a16="http://schemas.microsoft.com/office/drawing/2014/main" id="{49C9AFA6-517A-EF1F-A6C3-F2ABC8F7AD36}"/>
              </a:ext>
            </a:extLst>
          </p:cNvPr>
          <p:cNvGraphicFramePr/>
          <p:nvPr/>
        </p:nvGraphicFramePr>
        <p:xfrm>
          <a:off x="335666" y="3071194"/>
          <a:ext cx="12508496" cy="4192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25FEF94-A7CF-F840-CE4F-F34044A4EA00}"/>
              </a:ext>
            </a:extLst>
          </p:cNvPr>
          <p:cNvSpPr txBox="1"/>
          <p:nvPr/>
        </p:nvSpPr>
        <p:spPr>
          <a:xfrm>
            <a:off x="838199" y="1690688"/>
            <a:ext cx="1062073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hlinkClick r:id="rId9" tooltip="National Council for Voluntary Organisation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Council for Voluntary Organisations</a:t>
            </a:r>
            <a:r>
              <a:rPr lang="en-US" sz="2400"/>
              <a:t> (NVCO) Small organisations are uniquely placed to deliver impact— trusted, embedded, and responsive.</a:t>
            </a:r>
          </a:p>
          <a:p>
            <a:endParaRPr lang="en-US" sz="2400"/>
          </a:p>
          <a:p>
            <a:r>
              <a:rPr lang="en-US" sz="2400"/>
              <a:t>Four challenges faced by small charities: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426160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4B3DD-783F-B41E-A2CF-538426A1B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71314-1E00-2EBF-0CAB-080D1C9E7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noProof="0">
                <a:solidFill>
                  <a:srgbClr val="1B718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Relevance to Wandsworth</a:t>
            </a:r>
            <a:endParaRPr lang="en-GB" sz="3600" noProof="0"/>
          </a:p>
        </p:txBody>
      </p:sp>
      <p:pic>
        <p:nvPicPr>
          <p:cNvPr id="4" name="Picture 3" descr="A logo for a company&#10;&#10;Description automatically generated">
            <a:extLst>
              <a:ext uri="{FF2B5EF4-FFF2-40B4-BE49-F238E27FC236}">
                <a16:creationId xmlns:a16="http://schemas.microsoft.com/office/drawing/2014/main" id="{384E9ECC-BDB1-27ED-6845-4E008701D26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660"/>
          <a:stretch/>
        </p:blipFill>
        <p:spPr>
          <a:xfrm>
            <a:off x="9414067" y="-593520"/>
            <a:ext cx="2510672" cy="169068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031216D-5397-4C49-24BB-9DD6199C53A5}"/>
              </a:ext>
            </a:extLst>
          </p:cNvPr>
          <p:cNvSpPr txBox="1"/>
          <p:nvPr/>
        </p:nvSpPr>
        <p:spPr>
          <a:xfrm>
            <a:off x="838200" y="1428710"/>
            <a:ext cx="10991248" cy="56323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rgbClr val="B03293"/>
                </a:solidFill>
              </a:rPr>
              <a:t>Partnerships and </a:t>
            </a:r>
            <a:r>
              <a:rPr lang="en-US" sz="2400" b="1" noProof="0">
                <a:solidFill>
                  <a:srgbClr val="B03293"/>
                </a:solidFill>
              </a:rPr>
              <a:t>Strategic </a:t>
            </a:r>
            <a:r>
              <a:rPr lang="en-US" sz="2400" b="1">
                <a:solidFill>
                  <a:srgbClr val="B03293"/>
                </a:solidFill>
              </a:rPr>
              <a:t>c</a:t>
            </a:r>
            <a:r>
              <a:rPr lang="en-US" sz="2400" b="1" noProof="0" err="1">
                <a:solidFill>
                  <a:srgbClr val="B03293"/>
                </a:solidFill>
              </a:rPr>
              <a:t>ollaboration</a:t>
            </a:r>
            <a:r>
              <a:rPr lang="en-US" sz="2400" b="1" noProof="0">
                <a:solidFill>
                  <a:srgbClr val="B03293"/>
                </a:solidFill>
              </a:rPr>
              <a:t> is needed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noProof="0"/>
              <a:t>Partnerships across sectors could help address needs.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noProof="0"/>
              <a:t>A shared vision and platform for small organisations to </a:t>
            </a:r>
            <a:br>
              <a:rPr lang="en-US" sz="2400" noProof="0"/>
            </a:br>
            <a:r>
              <a:rPr lang="en-US" sz="2400" noProof="0"/>
              <a:t>influence borough-wide decisions is needed.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noProof="0"/>
              <a:t>Governance and commissioning structures do not enable </a:t>
            </a:r>
            <a:br>
              <a:rPr lang="en-US" sz="2400" noProof="0"/>
            </a:br>
            <a:r>
              <a:rPr lang="en-US" sz="2400" noProof="0"/>
              <a:t>collaboration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noProof="0"/>
              <a:t>There’s a need for co-design and co-delivery for small organisations </a:t>
            </a:r>
            <a:br>
              <a:rPr lang="en-US" sz="2400" noProof="0"/>
            </a:br>
            <a:r>
              <a:rPr lang="en-US" sz="2400" noProof="0"/>
              <a:t>in procurement processes.</a:t>
            </a:r>
          </a:p>
          <a:p>
            <a:endParaRPr lang="en-US" sz="2400" noProof="0"/>
          </a:p>
          <a:p>
            <a:r>
              <a:rPr lang="en-US" sz="2400" b="1">
                <a:solidFill>
                  <a:srgbClr val="B03293"/>
                </a:solidFill>
              </a:rPr>
              <a:t>I</a:t>
            </a:r>
            <a:r>
              <a:rPr lang="en-US" sz="2400" b="1" noProof="0" err="1">
                <a:solidFill>
                  <a:srgbClr val="B03293"/>
                </a:solidFill>
              </a:rPr>
              <a:t>nvestment</a:t>
            </a:r>
            <a:r>
              <a:rPr lang="en-US" sz="2400" b="1" noProof="0">
                <a:solidFill>
                  <a:srgbClr val="B03293"/>
                </a:solidFill>
              </a:rPr>
              <a:t>, empowerment and co-design for new and small </a:t>
            </a:r>
            <a:r>
              <a:rPr lang="en-US" sz="2400" b="1">
                <a:solidFill>
                  <a:srgbClr val="B03293"/>
                </a:solidFill>
              </a:rPr>
              <a:t>g</a:t>
            </a:r>
            <a:r>
              <a:rPr lang="en-US" sz="2400" b="1" noProof="0" err="1">
                <a:solidFill>
                  <a:srgbClr val="B03293"/>
                </a:solidFill>
              </a:rPr>
              <a:t>roups</a:t>
            </a:r>
            <a:r>
              <a:rPr lang="en-US" sz="2400" b="1" noProof="0">
                <a:solidFill>
                  <a:srgbClr val="B03293"/>
                </a:solidFill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noProof="0"/>
              <a:t>Especially in </a:t>
            </a:r>
            <a:r>
              <a:rPr lang="en-US" sz="2400" noProof="0" err="1"/>
              <a:t>marginalised</a:t>
            </a:r>
            <a:r>
              <a:rPr lang="en-US" sz="2400" noProof="0"/>
              <a:t> communities</a:t>
            </a:r>
            <a:endParaRPr lang="en-US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noProof="0"/>
              <a:t>Small organisations lack core funding and infrastructure</a:t>
            </a:r>
            <a:r>
              <a:rPr lang="en-US" sz="2400"/>
              <a:t> and they lack visibility and voice.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Digital tools can help.</a:t>
            </a:r>
            <a:endParaRPr lang="en-US" sz="2400" noProof="0"/>
          </a:p>
          <a:p>
            <a:endParaRPr lang="en-US" sz="2400" noProof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576C088-E89D-2230-0CFE-75318A9CCB94}"/>
              </a:ext>
            </a:extLst>
          </p:cNvPr>
          <p:cNvSpPr/>
          <p:nvPr/>
        </p:nvSpPr>
        <p:spPr>
          <a:xfrm>
            <a:off x="9438024" y="1690688"/>
            <a:ext cx="2201246" cy="2122648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pic>
        <p:nvPicPr>
          <p:cNvPr id="9" name="Graphic 8" descr="Handshake with solid fill">
            <a:extLst>
              <a:ext uri="{FF2B5EF4-FFF2-40B4-BE49-F238E27FC236}">
                <a16:creationId xmlns:a16="http://schemas.microsoft.com/office/drawing/2014/main" id="{E93AE5B4-3A7B-6E17-A129-DE3CD10D1C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22346" y="2064332"/>
            <a:ext cx="1432601" cy="143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022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3C6F4-E492-EDC8-2502-6DE8AEB2B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B630F-A008-1475-50D8-AC5C7E921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noProof="0">
                <a:solidFill>
                  <a:srgbClr val="1B718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Relevance to Wandsworth</a:t>
            </a:r>
            <a:endParaRPr lang="en-GB" sz="3600" noProof="0"/>
          </a:p>
        </p:txBody>
      </p:sp>
      <p:pic>
        <p:nvPicPr>
          <p:cNvPr id="4" name="Picture 3" descr="A logo for a company&#10;&#10;Description automatically generated">
            <a:extLst>
              <a:ext uri="{FF2B5EF4-FFF2-40B4-BE49-F238E27FC236}">
                <a16:creationId xmlns:a16="http://schemas.microsoft.com/office/drawing/2014/main" id="{215700FC-9A8D-AB3F-4268-857652AE31F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660"/>
          <a:stretch/>
        </p:blipFill>
        <p:spPr>
          <a:xfrm>
            <a:off x="9414067" y="-593520"/>
            <a:ext cx="2510672" cy="169068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24484C2-7C22-328F-3A8B-8D56B6F852A8}"/>
              </a:ext>
            </a:extLst>
          </p:cNvPr>
          <p:cNvSpPr txBox="1"/>
          <p:nvPr/>
        </p:nvSpPr>
        <p:spPr>
          <a:xfrm>
            <a:off x="838200" y="1717265"/>
            <a:ext cx="10991248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noProof="0">
                <a:solidFill>
                  <a:srgbClr val="B03293"/>
                </a:solidFill>
              </a:rPr>
              <a:t>Inclusive practices are needed</a:t>
            </a:r>
          </a:p>
          <a:p>
            <a:r>
              <a:rPr lang="en-US" sz="2400"/>
              <a:t>To support community based groups to be represented and </a:t>
            </a:r>
            <a:br>
              <a:rPr lang="en-US" sz="2400"/>
            </a:br>
            <a:r>
              <a:rPr lang="en-US" sz="2400"/>
              <a:t>supported.</a:t>
            </a:r>
          </a:p>
          <a:p>
            <a:endParaRPr lang="en-US" sz="2400" b="1" noProof="0">
              <a:solidFill>
                <a:srgbClr val="B03293"/>
              </a:solidFill>
            </a:endParaRPr>
          </a:p>
          <a:p>
            <a:r>
              <a:rPr lang="en-US" sz="2400" b="1" noProof="0">
                <a:solidFill>
                  <a:srgbClr val="B03293"/>
                </a:solidFill>
              </a:rPr>
              <a:t>Volunteering and Space Access:</a:t>
            </a:r>
          </a:p>
          <a:p>
            <a:r>
              <a:rPr lang="en-US" sz="2400" noProof="0"/>
              <a:t>Volunteer engagement is declining, and access to affordable </a:t>
            </a:r>
            <a:br>
              <a:rPr lang="en-US" sz="2400" noProof="0"/>
            </a:br>
            <a:r>
              <a:rPr lang="en-US" sz="2400" noProof="0"/>
              <a:t>community spaces is limited.</a:t>
            </a:r>
          </a:p>
          <a:p>
            <a:endParaRPr lang="en-US" sz="2400"/>
          </a:p>
          <a:p>
            <a:r>
              <a:rPr lang="en-US" sz="2400" b="1" noProof="0">
                <a:solidFill>
                  <a:srgbClr val="B03293"/>
                </a:solidFill>
              </a:rPr>
              <a:t>To address these challenges, we must build collaborative ecosystems where small organisations and communities are not just supported—but empowered as co-leaders.</a:t>
            </a:r>
            <a:endParaRPr lang="en-US" sz="2400" b="1">
              <a:solidFill>
                <a:srgbClr val="B03293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A3E6379-9008-3D78-7A6D-23339822B15A}"/>
              </a:ext>
            </a:extLst>
          </p:cNvPr>
          <p:cNvSpPr/>
          <p:nvPr/>
        </p:nvSpPr>
        <p:spPr>
          <a:xfrm>
            <a:off x="9241254" y="1875884"/>
            <a:ext cx="2201246" cy="2122648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6" name="Rectangle 5" descr="Connections">
            <a:extLst>
              <a:ext uri="{FF2B5EF4-FFF2-40B4-BE49-F238E27FC236}">
                <a16:creationId xmlns:a16="http://schemas.microsoft.com/office/drawing/2014/main" id="{86AF7CD7-E595-B5CF-E485-A0E7E231AA74}"/>
              </a:ext>
            </a:extLst>
          </p:cNvPr>
          <p:cNvSpPr/>
          <p:nvPr/>
        </p:nvSpPr>
        <p:spPr>
          <a:xfrm>
            <a:off x="9708000" y="2268590"/>
            <a:ext cx="1276723" cy="1231136"/>
          </a:xfrm>
          <a:prstGeom prst="rect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4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8EFAC-2E3C-E43D-99EB-757901154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83059-D334-2231-589C-8D4A5667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noProof="0">
                <a:solidFill>
                  <a:srgbClr val="1B718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Health &amp; Wellbeing Context</a:t>
            </a:r>
            <a:endParaRPr lang="en-US" sz="3600" noProof="0"/>
          </a:p>
        </p:txBody>
      </p:sp>
      <p:pic>
        <p:nvPicPr>
          <p:cNvPr id="4" name="Picture 3" descr="A logo for a company&#10;&#10;Description automatically generated">
            <a:extLst>
              <a:ext uri="{FF2B5EF4-FFF2-40B4-BE49-F238E27FC236}">
                <a16:creationId xmlns:a16="http://schemas.microsoft.com/office/drawing/2014/main" id="{30711463-AF0F-8100-6BB1-3984CDFD92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660"/>
          <a:stretch/>
        </p:blipFill>
        <p:spPr>
          <a:xfrm>
            <a:off x="9414067" y="-593520"/>
            <a:ext cx="2510672" cy="16906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41AB9D1-B792-5E37-B16A-3B77125269B0}"/>
              </a:ext>
            </a:extLst>
          </p:cNvPr>
          <p:cNvSpPr txBox="1"/>
          <p:nvPr/>
        </p:nvSpPr>
        <p:spPr>
          <a:xfrm>
            <a:off x="838200" y="1345900"/>
            <a:ext cx="11086539" cy="52629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noProof="0">
                <a:solidFill>
                  <a:srgbClr val="B03293"/>
                </a:solidFill>
              </a:rPr>
              <a:t>The Joint Strategic Needs Assessment (JSNA) identifies: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noProof="0"/>
              <a:t>Health Inequalities across wards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noProof="0"/>
              <a:t>Mental Health Pressures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noProof="0"/>
              <a:t>Vulnerable populations needing tailored support</a:t>
            </a:r>
          </a:p>
          <a:p>
            <a:pPr marL="342900" indent="-342900">
              <a:buFontTx/>
              <a:buChar char="-"/>
            </a:pPr>
            <a:endParaRPr lang="en-US" sz="1200" noProof="0"/>
          </a:p>
          <a:p>
            <a:r>
              <a:rPr lang="en-US" sz="2400" b="1" err="1">
                <a:solidFill>
                  <a:srgbClr val="B03293"/>
                </a:solidFill>
              </a:rPr>
              <a:t>Neighbourhood</a:t>
            </a:r>
            <a:r>
              <a:rPr lang="en-US" sz="2400" b="1">
                <a:solidFill>
                  <a:srgbClr val="B03293"/>
                </a:solidFill>
              </a:rPr>
              <a:t>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noProof="0"/>
              <a:t>A trend for collaboration at a more local level for health and social care support.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noProof="0"/>
              <a:t>Some formal arrangements coming from the NHS 10 year plan that are not clear </a:t>
            </a:r>
            <a:r>
              <a:rPr lang="en-US" sz="2400" b="1" noProof="0"/>
              <a:t>exactly</a:t>
            </a:r>
            <a:r>
              <a:rPr lang="en-US" sz="2400" noProof="0"/>
              <a:t> </a:t>
            </a:r>
            <a:r>
              <a:rPr lang="en-US" sz="2400" b="1" noProof="0"/>
              <a:t>how</a:t>
            </a:r>
            <a:r>
              <a:rPr lang="en-US" sz="2400" noProof="0"/>
              <a:t> these large organisations will have to adapt. Further guidance will come out soon. There are a lot of unknowns and we hope to help provide information as it becomes available. </a:t>
            </a:r>
            <a:r>
              <a:rPr lang="en-US" sz="2400" b="1" noProof="0"/>
              <a:t>If you have questions let us know separately.</a:t>
            </a:r>
          </a:p>
          <a:p>
            <a:pPr marL="342900" indent="-342900">
              <a:buFontTx/>
              <a:buChar char="-"/>
            </a:pPr>
            <a:endParaRPr lang="en-US" sz="1200" b="1" noProof="0"/>
          </a:p>
          <a:p>
            <a:r>
              <a:rPr lang="en-US" sz="2400" b="1">
                <a:solidFill>
                  <a:srgbClr val="B03293"/>
                </a:solidFill>
              </a:rPr>
              <a:t>Healthwatch as independent collective voice of residents in health and social care ending (2026-7).</a:t>
            </a:r>
          </a:p>
        </p:txBody>
      </p:sp>
    </p:spTree>
    <p:extLst>
      <p:ext uri="{BB962C8B-B14F-4D97-AF65-F5344CB8AC3E}">
        <p14:creationId xmlns:p14="http://schemas.microsoft.com/office/powerpoint/2010/main" val="2342685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3FDEF95CC75546A249FEEDC40C9213" ma:contentTypeVersion="18" ma:contentTypeDescription="Create a new document." ma:contentTypeScope="" ma:versionID="4d8263ac6a8f1268a9bb925eb954630f">
  <xsd:schema xmlns:xsd="http://www.w3.org/2001/XMLSchema" xmlns:xs="http://www.w3.org/2001/XMLSchema" xmlns:p="http://schemas.microsoft.com/office/2006/metadata/properties" xmlns:ns2="c66c340a-7e4c-46ee-a14e-08ebacdf30f4" xmlns:ns3="6500f136-3e0e-46de-95f9-c4d4ff3c2155" targetNamespace="http://schemas.microsoft.com/office/2006/metadata/properties" ma:root="true" ma:fieldsID="5cbc6331f8958962e98496a80663f428" ns2:_="" ns3:_="">
    <xsd:import namespace="c66c340a-7e4c-46ee-a14e-08ebacdf30f4"/>
    <xsd:import namespace="6500f136-3e0e-46de-95f9-c4d4ff3c21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6c340a-7e4c-46ee-a14e-08ebacdf30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c5a2c63-70e0-4b99-ac73-670269d3d6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00f136-3e0e-46de-95f9-c4d4ff3c215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3332413-17aa-41be-b239-e0ac00afde72}" ma:internalName="TaxCatchAll" ma:showField="CatchAllData" ma:web="6500f136-3e0e-46de-95f9-c4d4ff3c21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6c340a-7e4c-46ee-a14e-08ebacdf30f4">
      <Terms xmlns="http://schemas.microsoft.com/office/infopath/2007/PartnerControls"/>
    </lcf76f155ced4ddcb4097134ff3c332f>
    <TaxCatchAll xmlns="6500f136-3e0e-46de-95f9-c4d4ff3c2155" xsi:nil="true"/>
  </documentManagement>
</p:properties>
</file>

<file path=customXml/itemProps1.xml><?xml version="1.0" encoding="utf-8"?>
<ds:datastoreItem xmlns:ds="http://schemas.openxmlformats.org/officeDocument/2006/customXml" ds:itemID="{FDEFB5AE-BB44-4D44-A7C7-57936824212B}">
  <ds:schemaRefs>
    <ds:schemaRef ds:uri="6500f136-3e0e-46de-95f9-c4d4ff3c2155"/>
    <ds:schemaRef ds:uri="c66c340a-7e4c-46ee-a14e-08ebacdf30f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0A86834-0247-4872-9776-167220FDD1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4302E5-C8A6-4D61-A62D-9F7CC25A1208}">
  <ds:schemaRefs>
    <ds:schemaRef ds:uri="6500f136-3e0e-46de-95f9-c4d4ff3c2155"/>
    <ds:schemaRef ds:uri="c66c340a-7e4c-46ee-a14e-08ebacdf30f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1119</Words>
  <Application>Microsoft Office PowerPoint</Application>
  <PresentationFormat>Widescreen</PresentationFormat>
  <Paragraphs>101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Calibri Light</vt:lpstr>
      <vt:lpstr>Segoe Sans</vt:lpstr>
      <vt:lpstr>Office 2013 - 2022 Theme</vt:lpstr>
      <vt:lpstr>Office Theme</vt:lpstr>
      <vt:lpstr>PowerPoint Presentation</vt:lpstr>
      <vt:lpstr>Power in Partnership: Shaping the System Together</vt:lpstr>
      <vt:lpstr>Introduction and recap</vt:lpstr>
      <vt:lpstr>Introduction</vt:lpstr>
      <vt:lpstr>The evidence</vt:lpstr>
      <vt:lpstr>Findings - Power of Small Report</vt:lpstr>
      <vt:lpstr>Relevance to Wandsworth</vt:lpstr>
      <vt:lpstr>Relevance to Wandsworth</vt:lpstr>
      <vt:lpstr>Health &amp; Wellbeing Context</vt:lpstr>
      <vt:lpstr>What could be done</vt:lpstr>
      <vt:lpstr>What could be done?</vt:lpstr>
      <vt:lpstr>What next?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Inequalities fund for improving the welfare and legal advice offer for {THEMATIC !}  people.</dc:title>
  <dc:creator>Alice Roder</dc:creator>
  <cp:lastModifiedBy>Maximilian Russel</cp:lastModifiedBy>
  <cp:revision>2</cp:revision>
  <cp:lastPrinted>2025-09-29T14:05:07Z</cp:lastPrinted>
  <dcterms:created xsi:type="dcterms:W3CDTF">2024-01-25T12:48:43Z</dcterms:created>
  <dcterms:modified xsi:type="dcterms:W3CDTF">2025-10-14T16:16:00Z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0x0101008B3FDEF95CC75546A249FEEDC40C9213</vt:lpwstr>
  </property>
  <property fmtid="{D5CDD505-2E9C-101B-9397-08002B2CF9AE}" pid="3" name="MediaServiceImageTags">
    <vt:lpwstr/>
  </property>
</Properties>
</file>